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19"/>
  </p:notesMasterIdLst>
  <p:sldIdLst>
    <p:sldId id="712" r:id="rId3"/>
    <p:sldId id="723" r:id="rId4"/>
    <p:sldId id="258" r:id="rId5"/>
    <p:sldId id="259" r:id="rId6"/>
    <p:sldId id="731" r:id="rId7"/>
    <p:sldId id="260" r:id="rId8"/>
    <p:sldId id="261" r:id="rId9"/>
    <p:sldId id="262" r:id="rId10"/>
    <p:sldId id="728" r:id="rId11"/>
    <p:sldId id="729" r:id="rId12"/>
    <p:sldId id="730" r:id="rId13"/>
    <p:sldId id="733" r:id="rId14"/>
    <p:sldId id="726" r:id="rId15"/>
    <p:sldId id="725" r:id="rId16"/>
    <p:sldId id="724" r:id="rId17"/>
    <p:sldId id="727" r:id="rId1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5994"/>
  </p:normalViewPr>
  <p:slideViewPr>
    <p:cSldViewPr snapToGrid="0" snapToObjects="1">
      <p:cViewPr varScale="1">
        <p:scale>
          <a:sx n="47" d="100"/>
          <a:sy n="47" d="100"/>
        </p:scale>
        <p:origin x="216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nb slides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594-AC47-AD2C-22957B1D536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594-AC47-AD2C-22957B1D5368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594-AC47-AD2C-22957B1D536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594-AC47-AD2C-22957B1D5368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B594-AC47-AD2C-22957B1D5368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B594-AC47-AD2C-22957B1D5368}"/>
              </c:ext>
            </c:extLst>
          </c:dPt>
          <c:cat>
            <c:strRef>
              <c:f>Sheet1!$A$2:$A$7</c:f>
              <c:strCache>
                <c:ptCount val="6"/>
                <c:pt idx="0">
                  <c:v>part 1</c:v>
                </c:pt>
                <c:pt idx="1">
                  <c:v>part 2</c:v>
                </c:pt>
                <c:pt idx="2">
                  <c:v>part 3</c:v>
                </c:pt>
                <c:pt idx="3">
                  <c:v>part 4</c:v>
                </c:pt>
                <c:pt idx="4">
                  <c:v>part 5</c:v>
                </c:pt>
                <c:pt idx="5">
                  <c:v>part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12</c:v>
                </c:pt>
                <c:pt idx="1">
                  <c:v>20</c:v>
                </c:pt>
                <c:pt idx="2">
                  <c:v>8</c:v>
                </c:pt>
                <c:pt idx="3">
                  <c:v>37</c:v>
                </c:pt>
                <c:pt idx="4">
                  <c:v>30</c:v>
                </c:pt>
                <c:pt idx="5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B594-AC47-AD2C-22957B1D53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"/>
        <c:overlap val="-27"/>
        <c:axId val="469334376"/>
        <c:axId val="471981448"/>
      </c:barChart>
      <c:catAx>
        <c:axId val="469334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71981448"/>
        <c:crosses val="autoZero"/>
        <c:auto val="1"/>
        <c:lblAlgn val="ctr"/>
        <c:lblOffset val="100"/>
        <c:noMultiLvlLbl val="0"/>
      </c:catAx>
      <c:valAx>
        <c:axId val="471981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334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9738F-C53E-5749-A00C-BCC626D949A5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BD2EE4-1C80-8145-B8DC-9D229885D6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81603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206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A3AB2B-189A-4C92-A457-C6A3833631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9779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showeet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BFF294-4D6D-434A-BB56-AE87F3294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9C7A1C2-7E2F-BE4E-AB15-6F7119CFA3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C9F027-42A6-A844-9C31-1DE598C91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30C924-0810-8749-9E90-66B50ECA1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AF741F-21FD-F740-96A5-A40121A15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6577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128C3B-78AB-B643-98A6-908BEB29A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3E534ED-AADB-D148-97E1-1E62CBAE5B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DF9095E-DAEB-AD43-8C68-73AACE885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44CDF58-749C-C949-AB11-F46257AEE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21DB86-1B64-B742-A497-A3D047590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50825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BFF173C-F2D5-EC41-9DDF-9F45A615E2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9AFA6E5-22AF-7F4F-BEA9-29E5C4C97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A8C48B-5D62-E546-9BBF-2011038EC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024270-68B9-6B41-B9A7-D350E7571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AF5EB5-A89A-8B4A-9011-A4E0099C0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5556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376" y="228855"/>
            <a:ext cx="11233248" cy="954108"/>
          </a:xfrm>
        </p:spPr>
        <p:txBody>
          <a:bodyPr wrap="square" anchor="b">
            <a:sp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021288"/>
            <a:ext cx="12192000" cy="836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pic>
        <p:nvPicPr>
          <p:cNvPr id="8" name="Picture 7">
            <a:hlinkClick r:id="rId2"/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0456" y="6214075"/>
            <a:ext cx="1627773" cy="4511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94" y="1426467"/>
            <a:ext cx="6338473" cy="5238748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489943" y="1700811"/>
            <a:ext cx="5616575" cy="31680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Freeform 13"/>
          <p:cNvSpPr/>
          <p:nvPr userDrawn="1"/>
        </p:nvSpPr>
        <p:spPr>
          <a:xfrm>
            <a:off x="5087888" y="1426467"/>
            <a:ext cx="2379576" cy="3789040"/>
          </a:xfrm>
          <a:custGeom>
            <a:avLst/>
            <a:gdLst>
              <a:gd name="connsiteX0" fmla="*/ 0 w 2379576"/>
              <a:gd name="connsiteY0" fmla="*/ 0 h 3789040"/>
              <a:gd name="connsiteX1" fmla="*/ 2214084 w 2379576"/>
              <a:gd name="connsiteY1" fmla="*/ 0 h 3789040"/>
              <a:gd name="connsiteX2" fmla="*/ 2379576 w 2379576"/>
              <a:gd name="connsiteY2" fmla="*/ 165492 h 3789040"/>
              <a:gd name="connsiteX3" fmla="*/ 2379576 w 2379576"/>
              <a:gd name="connsiteY3" fmla="*/ 3709249 h 3789040"/>
              <a:gd name="connsiteX4" fmla="*/ 2366571 w 2379576"/>
              <a:gd name="connsiteY4" fmla="*/ 3773666 h 3789040"/>
              <a:gd name="connsiteX5" fmla="*/ 2356205 w 2379576"/>
              <a:gd name="connsiteY5" fmla="*/ 3789040 h 3789040"/>
              <a:gd name="connsiteX6" fmla="*/ 1654973 w 2379576"/>
              <a:gd name="connsiteY6" fmla="*/ 3789040 h 378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79576" h="3789040">
                <a:moveTo>
                  <a:pt x="0" y="0"/>
                </a:moveTo>
                <a:lnTo>
                  <a:pt x="2214084" y="0"/>
                </a:lnTo>
                <a:cubicBezTo>
                  <a:pt x="2305483" y="0"/>
                  <a:pt x="2379576" y="74093"/>
                  <a:pt x="2379576" y="165492"/>
                </a:cubicBezTo>
                <a:lnTo>
                  <a:pt x="2379576" y="3709249"/>
                </a:lnTo>
                <a:cubicBezTo>
                  <a:pt x="2379576" y="3732099"/>
                  <a:pt x="2374945" y="3753867"/>
                  <a:pt x="2366571" y="3773666"/>
                </a:cubicBezTo>
                <a:lnTo>
                  <a:pt x="2356205" y="3789040"/>
                </a:lnTo>
                <a:lnTo>
                  <a:pt x="1654973" y="378904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34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</p:spTree>
    <p:extLst>
      <p:ext uri="{BB962C8B-B14F-4D97-AF65-F5344CB8AC3E}">
        <p14:creationId xmlns:p14="http://schemas.microsoft.com/office/powerpoint/2010/main" val="15244962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328169" y="6237312"/>
            <a:ext cx="439241" cy="439240"/>
            <a:chOff x="186858" y="6096003"/>
            <a:chExt cx="580550" cy="580549"/>
          </a:xfrm>
          <a:solidFill>
            <a:schemeClr val="bg1">
              <a:lumMod val="95000"/>
            </a:schemeClr>
          </a:solidFill>
        </p:grpSpPr>
        <p:sp>
          <p:nvSpPr>
            <p:cNvPr id="14" name="Rectangle 13"/>
            <p:cNvSpPr/>
            <p:nvPr userDrawn="1"/>
          </p:nvSpPr>
          <p:spPr>
            <a:xfrm>
              <a:off x="186859" y="6096003"/>
              <a:ext cx="580549" cy="5805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GeosansLight" panose="02000603020000020003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186858" y="6612049"/>
              <a:ext cx="580549" cy="6450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351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00" b="19391"/>
          <a:stretch/>
        </p:blipFill>
        <p:spPr>
          <a:xfrm>
            <a:off x="11096512" y="5774480"/>
            <a:ext cx="1095488" cy="1083520"/>
          </a:xfrm>
          <a:prstGeom prst="rect">
            <a:avLst/>
          </a:prstGeom>
        </p:spPr>
      </p:pic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28169" y="6237312"/>
            <a:ext cx="439241" cy="390437"/>
          </a:xfrm>
          <a:prstGeom prst="rect">
            <a:avLst/>
          </a:prstGeom>
        </p:spPr>
        <p:txBody>
          <a:bodyPr anchor="ctr"/>
          <a:lstStyle>
            <a:lvl1pPr algn="ctr">
              <a:defRPr sz="1400">
                <a:solidFill>
                  <a:srgbClr val="2F3A46"/>
                </a:solidFill>
              </a:defRPr>
            </a:lvl1pPr>
          </a:lstStyle>
          <a:p>
            <a:fld id="{F68327C5-B821-4FE9-A59A-A60D9EB59A9A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Sous-titre 2"/>
          <p:cNvSpPr>
            <a:spLocks noGrp="1"/>
          </p:cNvSpPr>
          <p:nvPr>
            <p:ph type="subTitle" idx="1"/>
          </p:nvPr>
        </p:nvSpPr>
        <p:spPr>
          <a:xfrm>
            <a:off x="623888" y="620688"/>
            <a:ext cx="7694645" cy="288032"/>
          </a:xfrm>
        </p:spPr>
        <p:txBody>
          <a:bodyPr anchor="ctr">
            <a:noAutofit/>
          </a:bodyPr>
          <a:lstStyle>
            <a:lvl1pPr marL="0" indent="0" algn="l">
              <a:buNone/>
              <a:defRPr sz="1600" cap="small" baseline="0">
                <a:solidFill>
                  <a:srgbClr val="2F3A46"/>
                </a:solidFill>
              </a:defRPr>
            </a:lvl1pPr>
            <a:lvl2pPr marL="457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  <p:sp>
        <p:nvSpPr>
          <p:cNvPr id="11" name="Espace réservé du titre 1"/>
          <p:cNvSpPr>
            <a:spLocks noGrp="1"/>
          </p:cNvSpPr>
          <p:nvPr>
            <p:ph type="title"/>
          </p:nvPr>
        </p:nvSpPr>
        <p:spPr>
          <a:xfrm>
            <a:off x="623888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>
                <a:solidFill>
                  <a:srgbClr val="2F3A46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44472" y="100099"/>
            <a:ext cx="1627773" cy="45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800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287">
          <p15:clr>
            <a:srgbClr val="FBAE40"/>
          </p15:clr>
        </p15:guide>
        <p15:guide id="3" pos="39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1048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2F1D29-D966-6541-950E-58A8EDBDC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0E27D4-2EA9-3E45-A337-888B2E3BB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26B14E-A1EA-944D-B424-4509326C8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F9A3A4-0455-4447-B329-B6E7F1B56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0DE708-2DFC-DD44-A549-1233724BF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57002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5D34F3-FF61-8141-AA80-24806A3DA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6B0540F-EFDC-C74F-9620-11179B496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F31298-0E2B-2D42-9750-56FEE377A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9E0B36-12A5-554C-A25F-0F349FD09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6406C1-590B-BC4A-A7B0-4E02A8B2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7354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447697-C50F-6E4B-A5CD-A1527AAE5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34E7C5-440E-124B-85A9-78BCD7B4C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F6F8B9E-B486-EF4D-983B-E791248FFD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13E71F1-7351-0844-BFF5-9189127D6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583505-618D-154A-925B-4AF9E47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2F775F-0F10-664F-A6C4-D96EFD247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3074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806907-B7F8-2B49-86C4-2CDBB48DF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36AD2F2-78F2-CB40-BEBE-15EAB53F5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B395E22-59DC-3E4C-A74C-A1A580A31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8BE8B9B-257C-274E-86F8-19C407133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0B10784-CDB6-1647-A7C8-44E54991F9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3982421-E5DE-DD49-91D5-1904619C0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0A75385-F49D-C24A-8AF1-EE0673529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E396047-BE24-BC47-A38D-C0390A1D1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76647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1FBB3F-E6C8-474C-AD54-7662AB9E3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5251E45-3573-8645-827A-DDB52D87F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F719A7D-EA70-FA4B-82B4-4E66F46AE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A970768-A7CC-7E4E-B26D-578C1A1BB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39912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03D0699-F085-F34C-9667-895C176AA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7191CF6-A66A-954D-BE9F-9F4654C65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80D8AB6-BF64-FE4F-8769-4B9A1E16D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57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6BEF22-FBCE-5141-A22D-39F05B899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85E1B6-7061-1A49-A676-6DCAAC3EA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BD13B57-5C6E-A44F-93DA-25E6C87DAB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99E6464-DE70-9544-A6F1-BB23613B8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19E0217-2F82-2E40-9B00-ABCF04A9B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F8CEB36-38A9-C74D-BB21-A63F1F556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23754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39D634-23F9-2D40-BE98-5A43BFD27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BE818CC-026B-964C-9B15-612E25B3B4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40D76AC-F28C-5B45-AA58-30AB5B05C5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0DB35B5-98B6-524F-ACC7-02E3CE704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39A85FA-9FF0-FB46-8FD1-DF350821D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F345480-56C7-D44E-BC71-0DBF9EFD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38915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1AEE04E-A84A-904F-A676-DD8F4D116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F22C78A-C067-A24C-BD20-9D7EF59CB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A6B4F9-935A-4E49-978E-F8244E7A8A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C7184-0369-E149-911C-3137AB601694}" type="datetimeFigureOut">
              <a:rPr lang="es-MX" smtClean="0"/>
              <a:t>15/10/19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BEFDE5-F761-5840-813A-22B6F85465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3742839-76E1-BD44-A0EB-7C61CED03E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CAD0E-D269-E845-82E5-605B1967C9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0486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15" name="Rectangle 14"/>
          <p:cNvSpPr/>
          <p:nvPr/>
        </p:nvSpPr>
        <p:spPr>
          <a:xfrm rot="5400000">
            <a:off x="11604686" y="5799924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val="3792323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hf hdr="0" ftr="0" dt="0"/>
  <p:txStyles>
    <p:titleStyle>
      <a:lvl1pPr algn="r" defTabSz="914354" rtl="0" eaLnBrk="1" latinLnBrk="0" hangingPunct="1">
        <a:spcBef>
          <a:spcPct val="0"/>
        </a:spcBef>
        <a:buNone/>
        <a:defRPr sz="3200" b="1" kern="1200" cap="small" normalizeH="0" baseline="0">
          <a:solidFill>
            <a:schemeClr val="accent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342882" indent="-342882" algn="l" defTabSz="91435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742913" indent="-285737" algn="l" defTabSz="914354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2942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120" indent="-228589" algn="l" defTabSz="91435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298" indent="-228589" algn="l" defTabSz="91435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474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259633"/>
            <a:ext cx="12192000" cy="923330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Crime Scene CDMX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8859325" y="2387841"/>
            <a:ext cx="308285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dirty="0">
                <a:solidFill>
                  <a:srgbClr val="63BB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Los Json´s</a:t>
            </a:r>
            <a:endParaRPr lang="en-US" sz="28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7123052" y="4535547"/>
            <a:ext cx="2746122" cy="2108610"/>
            <a:chOff x="4143800" y="4432170"/>
            <a:chExt cx="2549278" cy="1964609"/>
          </a:xfrm>
        </p:grpSpPr>
        <p:grpSp>
          <p:nvGrpSpPr>
            <p:cNvPr id="74" name="Group 73"/>
            <p:cNvGrpSpPr/>
            <p:nvPr/>
          </p:nvGrpSpPr>
          <p:grpSpPr>
            <a:xfrm>
              <a:off x="4211959" y="4509120"/>
              <a:ext cx="1772023" cy="1682218"/>
              <a:chOff x="3340621" y="2731741"/>
              <a:chExt cx="5513832" cy="2726371"/>
            </a:xfrm>
          </p:grpSpPr>
          <p:sp>
            <p:nvSpPr>
              <p:cNvPr id="81" name="Rectangle 80"/>
              <p:cNvSpPr/>
              <p:nvPr/>
            </p:nvSpPr>
            <p:spPr>
              <a:xfrm>
                <a:off x="3340621" y="2731741"/>
                <a:ext cx="5513832" cy="2726371"/>
              </a:xfrm>
              <a:prstGeom prst="rect">
                <a:avLst/>
              </a:prstGeom>
              <a:ln>
                <a:noFill/>
              </a:ln>
              <a:effectLst>
                <a:outerShdw blurRad="571500" dist="241300" dir="102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3340621" y="2731741"/>
                <a:ext cx="5513832" cy="2726371"/>
              </a:xfrm>
              <a:prstGeom prst="rect">
                <a:avLst/>
              </a:prstGeom>
              <a:ln>
                <a:noFill/>
              </a:ln>
              <a:effectLst>
                <a:outerShdw blurRad="571500" dist="292100" dir="2154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5" name="Rounded Rectangle 74"/>
            <p:cNvSpPr/>
            <p:nvPr/>
          </p:nvSpPr>
          <p:spPr>
            <a:xfrm rot="16200000">
              <a:off x="4436134" y="4139836"/>
              <a:ext cx="1964609" cy="2549278"/>
            </a:xfrm>
            <a:prstGeom prst="roundRect">
              <a:avLst>
                <a:gd name="adj" fmla="val 5238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/>
            <p:cNvGrpSpPr/>
            <p:nvPr/>
          </p:nvGrpSpPr>
          <p:grpSpPr>
            <a:xfrm rot="16200000">
              <a:off x="6513179" y="5349079"/>
              <a:ext cx="139880" cy="138308"/>
              <a:chOff x="4446940" y="5280381"/>
              <a:chExt cx="237363" cy="234696"/>
            </a:xfrm>
          </p:grpSpPr>
          <p:sp>
            <p:nvSpPr>
              <p:cNvPr id="79" name="Oval 78"/>
              <p:cNvSpPr>
                <a:spLocks noChangeArrowheads="1"/>
              </p:cNvSpPr>
              <p:nvPr/>
            </p:nvSpPr>
            <p:spPr bwMode="auto">
              <a:xfrm>
                <a:off x="4446940" y="5280381"/>
                <a:ext cx="237363" cy="234696"/>
              </a:xfrm>
              <a:prstGeom prst="ellipse">
                <a:avLst/>
              </a:prstGeom>
              <a:gradFill flip="none" rotWithShape="1">
                <a:gsLst>
                  <a:gs pos="29000">
                    <a:schemeClr val="tx1"/>
                  </a:gs>
                  <a:gs pos="73000">
                    <a:schemeClr val="tx1">
                      <a:lumMod val="65000"/>
                      <a:lumOff val="3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lt1"/>
                  </a:solidFill>
                </a:endParaRPr>
              </a:p>
            </p:txBody>
          </p:sp>
          <p:sp>
            <p:nvSpPr>
              <p:cNvPr id="80" name="Rounded Rectangle 79"/>
              <p:cNvSpPr/>
              <p:nvPr/>
            </p:nvSpPr>
            <p:spPr>
              <a:xfrm>
                <a:off x="4515460" y="5356864"/>
                <a:ext cx="100323" cy="100323"/>
              </a:xfrm>
              <a:prstGeom prst="roundRect">
                <a:avLst/>
              </a:prstGeom>
              <a:noFill/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8" name="Freeform 77"/>
            <p:cNvSpPr/>
            <p:nvPr/>
          </p:nvSpPr>
          <p:spPr>
            <a:xfrm>
              <a:off x="5339707" y="4432170"/>
              <a:ext cx="1353371" cy="1712789"/>
            </a:xfrm>
            <a:custGeom>
              <a:avLst/>
              <a:gdLst>
                <a:gd name="connsiteX0" fmla="*/ 0 w 2296537"/>
                <a:gd name="connsiteY0" fmla="*/ 0 h 2906437"/>
                <a:gd name="connsiteX1" fmla="*/ 2121915 w 2296537"/>
                <a:gd name="connsiteY1" fmla="*/ 0 h 2906437"/>
                <a:gd name="connsiteX2" fmla="*/ 2296537 w 2296537"/>
                <a:gd name="connsiteY2" fmla="*/ 174622 h 2906437"/>
                <a:gd name="connsiteX3" fmla="*/ 2296537 w 2296537"/>
                <a:gd name="connsiteY3" fmla="*/ 2906437 h 290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6537" h="2906437">
                  <a:moveTo>
                    <a:pt x="0" y="0"/>
                  </a:moveTo>
                  <a:lnTo>
                    <a:pt x="2121915" y="0"/>
                  </a:lnTo>
                  <a:cubicBezTo>
                    <a:pt x="2218356" y="0"/>
                    <a:pt x="2296537" y="78181"/>
                    <a:pt x="2296537" y="174622"/>
                  </a:cubicBezTo>
                  <a:lnTo>
                    <a:pt x="2296537" y="290643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34000"/>
                  </a:scheme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1"/>
            </a:p>
          </p:txBody>
        </p:sp>
      </p:grpSp>
      <p:pic>
        <p:nvPicPr>
          <p:cNvPr id="9" name="Marcador de posición de imagen 8">
            <a:extLst>
              <a:ext uri="{FF2B5EF4-FFF2-40B4-BE49-F238E27FC236}">
                <a16:creationId xmlns:a16="http://schemas.microsoft.com/office/drawing/2014/main" id="{DD41CD66-CE0F-944D-B14B-A98EF557F7F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24" r="25724"/>
          <a:stretch>
            <a:fillRect/>
          </a:stretch>
        </p:blipFill>
        <p:spPr>
          <a:xfrm>
            <a:off x="1489943" y="1700811"/>
            <a:ext cx="5616575" cy="3168055"/>
          </a:xfrm>
        </p:spPr>
      </p:pic>
      <p:pic>
        <p:nvPicPr>
          <p:cNvPr id="19" name="Marcador de posición de imagen 6">
            <a:extLst>
              <a:ext uri="{FF2B5EF4-FFF2-40B4-BE49-F238E27FC236}">
                <a16:creationId xmlns:a16="http://schemas.microsoft.com/office/drawing/2014/main" id="{9700616F-B76E-0D43-9BA2-3509349FF1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" b="21"/>
          <a:stretch>
            <a:fillRect/>
          </a:stretch>
        </p:blipFill>
        <p:spPr>
          <a:xfrm>
            <a:off x="1498211" y="1700811"/>
            <a:ext cx="5616573" cy="316805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AA60B37-6DD1-CB40-B913-C4A2FEB637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6613" y="4852885"/>
            <a:ext cx="2521857" cy="141854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3F51616-7148-3B4C-976A-C6EB2397A9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50014" y="6041668"/>
            <a:ext cx="1692164" cy="82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04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AA76BDD8-7ED4-2246-8581-00B3B5F6E7BD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2BBDC-D065-DF47-BC4A-ECB9572816BE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Crime Type Per Year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19496A4-0708-8D40-B382-8CB45B500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94" y="649263"/>
            <a:ext cx="6257926" cy="312896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0644B37-75F0-204B-BED4-5C53C8B9A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2" y="3778226"/>
            <a:ext cx="5791198" cy="289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333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AA76BDD8-7ED4-2246-8581-00B3B5F6E7BD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2BBDC-D065-DF47-BC4A-ECB9572816BE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Crime Per Year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FC80155-C53D-4D49-A7E6-B820CE3EB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3" y="727844"/>
            <a:ext cx="6238226" cy="311911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14E16F2-A8F1-924A-BDA3-67066127F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239" y="3802532"/>
            <a:ext cx="5853761" cy="292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02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AA76BDD8-7ED4-2246-8581-00B3B5F6E7BD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2BBDC-D065-DF47-BC4A-ECB9572816BE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Crime Per District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1B68350-D4E9-4349-9422-8AAB6E04F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764704"/>
            <a:ext cx="5486400" cy="36576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BB953A0-2B73-294A-91B7-10A3DCF9E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300037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334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AA76BDD8-7ED4-2246-8581-00B3B5F6E7BD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2BBDC-D065-DF47-BC4A-ECB9572816BE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High Crime Rate Per District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EAF66D5-C630-D14A-B53F-6F4A925CD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144" y="852715"/>
            <a:ext cx="10809514" cy="600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975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AA76BDD8-7ED4-2246-8581-00B3B5F6E7BD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2BBDC-D065-DF47-BC4A-ECB9572816BE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Medium Crime Rate Per District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6DCDCFE-2123-2F40-B968-431B09FAA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988" y="908720"/>
            <a:ext cx="10539413" cy="585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208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AA76BDD8-7ED4-2246-8581-00B3B5F6E7BD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2BBDC-D065-DF47-BC4A-ECB9572816BE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Low Crime Rate Per District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8B7A40C-4798-6B4E-94CC-BA2CC12D8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57" y="971363"/>
            <a:ext cx="10199914" cy="566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21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AA76BDD8-7ED4-2246-8581-00B3B5F6E7BD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Conclusions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2BBDC-D065-DF47-BC4A-ECB9572816BE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Crime Scene CDMX</a:t>
            </a:r>
            <a:endParaRPr kumimoji="0" lang="en-US" sz="1600" b="0" i="0" u="none" strike="noStrike" kern="1200" cap="small" spc="0" normalizeH="0" baseline="0" noProof="0" dirty="0">
              <a:ln>
                <a:noFill/>
              </a:ln>
              <a:solidFill>
                <a:srgbClr val="2F3A46"/>
              </a:solidFill>
              <a:effectLst/>
              <a:uLnTx/>
              <a:uFillTx/>
              <a:latin typeface="Open Sans" panose="020B0606030504020204" pitchFamily="34" charset="0"/>
            </a:endParaRPr>
          </a:p>
        </p:txBody>
      </p:sp>
      <p:grpSp>
        <p:nvGrpSpPr>
          <p:cNvPr id="10" name="Group 24">
            <a:extLst>
              <a:ext uri="{FF2B5EF4-FFF2-40B4-BE49-F238E27FC236}">
                <a16:creationId xmlns:a16="http://schemas.microsoft.com/office/drawing/2014/main" id="{EBF849B7-9195-4245-951D-5867255B9DE5}"/>
              </a:ext>
            </a:extLst>
          </p:cNvPr>
          <p:cNvGrpSpPr/>
          <p:nvPr/>
        </p:nvGrpSpPr>
        <p:grpSpPr>
          <a:xfrm>
            <a:off x="5246914" y="1524356"/>
            <a:ext cx="2488164" cy="3831415"/>
            <a:chOff x="2924175" y="1682750"/>
            <a:chExt cx="2506663" cy="4035425"/>
          </a:xfrm>
        </p:grpSpPr>
        <p:sp>
          <p:nvSpPr>
            <p:cNvPr id="11" name="Freeform 90">
              <a:extLst>
                <a:ext uri="{FF2B5EF4-FFF2-40B4-BE49-F238E27FC236}">
                  <a16:creationId xmlns:a16="http://schemas.microsoft.com/office/drawing/2014/main" id="{DBE1F823-02A4-1345-B600-0011D9E5F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2" name="Freeform 91">
              <a:extLst>
                <a:ext uri="{FF2B5EF4-FFF2-40B4-BE49-F238E27FC236}">
                  <a16:creationId xmlns:a16="http://schemas.microsoft.com/office/drawing/2014/main" id="{D3998F7B-56E9-D24C-B81F-FD30213500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3" name="Freeform 92">
              <a:extLst>
                <a:ext uri="{FF2B5EF4-FFF2-40B4-BE49-F238E27FC236}">
                  <a16:creationId xmlns:a16="http://schemas.microsoft.com/office/drawing/2014/main" id="{94DF8A4A-5DE1-7F42-AC36-5E468DA3C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4" name="Freeform 93">
              <a:extLst>
                <a:ext uri="{FF2B5EF4-FFF2-40B4-BE49-F238E27FC236}">
                  <a16:creationId xmlns:a16="http://schemas.microsoft.com/office/drawing/2014/main" id="{147D65E9-90B2-814D-A607-EECC93D62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5" name="Freeform 95">
              <a:extLst>
                <a:ext uri="{FF2B5EF4-FFF2-40B4-BE49-F238E27FC236}">
                  <a16:creationId xmlns:a16="http://schemas.microsoft.com/office/drawing/2014/main" id="{52165174-305E-804D-BE7A-4544499EE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6" name="Freeform 96">
              <a:extLst>
                <a:ext uri="{FF2B5EF4-FFF2-40B4-BE49-F238E27FC236}">
                  <a16:creationId xmlns:a16="http://schemas.microsoft.com/office/drawing/2014/main" id="{3E30404D-DA6B-1E43-B93E-31A12809F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7" name="Freeform 97">
              <a:extLst>
                <a:ext uri="{FF2B5EF4-FFF2-40B4-BE49-F238E27FC236}">
                  <a16:creationId xmlns:a16="http://schemas.microsoft.com/office/drawing/2014/main" id="{0E11282D-DC23-3D4A-8746-ADDD6F99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8" name="Freeform 98">
              <a:extLst>
                <a:ext uri="{FF2B5EF4-FFF2-40B4-BE49-F238E27FC236}">
                  <a16:creationId xmlns:a16="http://schemas.microsoft.com/office/drawing/2014/main" id="{2915C3F2-86E6-4749-A1FB-C4CA79E5B97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9" name="Freeform 99">
              <a:extLst>
                <a:ext uri="{FF2B5EF4-FFF2-40B4-BE49-F238E27FC236}">
                  <a16:creationId xmlns:a16="http://schemas.microsoft.com/office/drawing/2014/main" id="{299F19B9-747C-6145-8099-4E339A9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0" name="Freeform 100">
              <a:extLst>
                <a:ext uri="{FF2B5EF4-FFF2-40B4-BE49-F238E27FC236}">
                  <a16:creationId xmlns:a16="http://schemas.microsoft.com/office/drawing/2014/main" id="{2EF6AA40-CD20-F142-B67A-DE84F48CD7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1" name="Freeform 101">
              <a:extLst>
                <a:ext uri="{FF2B5EF4-FFF2-40B4-BE49-F238E27FC236}">
                  <a16:creationId xmlns:a16="http://schemas.microsoft.com/office/drawing/2014/main" id="{F2385923-45BB-1348-900A-0B7450796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2" name="Freeform 102">
              <a:extLst>
                <a:ext uri="{FF2B5EF4-FFF2-40B4-BE49-F238E27FC236}">
                  <a16:creationId xmlns:a16="http://schemas.microsoft.com/office/drawing/2014/main" id="{AAC8C967-F2F6-6F4A-87B1-19698931E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3" name="Freeform 103">
              <a:extLst>
                <a:ext uri="{FF2B5EF4-FFF2-40B4-BE49-F238E27FC236}">
                  <a16:creationId xmlns:a16="http://schemas.microsoft.com/office/drawing/2014/main" id="{CA6AEE38-F05D-4C4D-9A33-3BE17C62C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4" name="Freeform 104">
              <a:extLst>
                <a:ext uri="{FF2B5EF4-FFF2-40B4-BE49-F238E27FC236}">
                  <a16:creationId xmlns:a16="http://schemas.microsoft.com/office/drawing/2014/main" id="{A47249AF-0FDC-7E44-ADBF-7CEE16861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5" name="Rectangle 105">
              <a:extLst>
                <a:ext uri="{FF2B5EF4-FFF2-40B4-BE49-F238E27FC236}">
                  <a16:creationId xmlns:a16="http://schemas.microsoft.com/office/drawing/2014/main" id="{B151D0C5-61F3-7B4D-8400-069AAC13B4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6" name="Freeform 106">
              <a:extLst>
                <a:ext uri="{FF2B5EF4-FFF2-40B4-BE49-F238E27FC236}">
                  <a16:creationId xmlns:a16="http://schemas.microsoft.com/office/drawing/2014/main" id="{7E0EFBCF-223E-204F-BB99-3E5C85D180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7" name="Freeform 107">
              <a:extLst>
                <a:ext uri="{FF2B5EF4-FFF2-40B4-BE49-F238E27FC236}">
                  <a16:creationId xmlns:a16="http://schemas.microsoft.com/office/drawing/2014/main" id="{19A3ABE2-16E7-CB46-BAC2-50D7890AA1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8" name="Freeform 108">
              <a:extLst>
                <a:ext uri="{FF2B5EF4-FFF2-40B4-BE49-F238E27FC236}">
                  <a16:creationId xmlns:a16="http://schemas.microsoft.com/office/drawing/2014/main" id="{3CBD6E7E-6B7A-FA47-9005-C614ADFE1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9" name="Freeform 109">
              <a:extLst>
                <a:ext uri="{FF2B5EF4-FFF2-40B4-BE49-F238E27FC236}">
                  <a16:creationId xmlns:a16="http://schemas.microsoft.com/office/drawing/2014/main" id="{353FB13C-35C8-064E-9F45-B3970D6BB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0" name="Freeform 110">
              <a:extLst>
                <a:ext uri="{FF2B5EF4-FFF2-40B4-BE49-F238E27FC236}">
                  <a16:creationId xmlns:a16="http://schemas.microsoft.com/office/drawing/2014/main" id="{808EA296-C372-F240-9DF3-E23CC2F3E9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1" name="Freeform 111">
              <a:extLst>
                <a:ext uri="{FF2B5EF4-FFF2-40B4-BE49-F238E27FC236}">
                  <a16:creationId xmlns:a16="http://schemas.microsoft.com/office/drawing/2014/main" id="{D8092338-19EE-B944-9617-AE5498D0B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2" name="Freeform 112">
              <a:extLst>
                <a:ext uri="{FF2B5EF4-FFF2-40B4-BE49-F238E27FC236}">
                  <a16:creationId xmlns:a16="http://schemas.microsoft.com/office/drawing/2014/main" id="{682F074F-5DB3-2B40-A9E5-3D715B0DE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3" name="Freeform 113">
              <a:extLst>
                <a:ext uri="{FF2B5EF4-FFF2-40B4-BE49-F238E27FC236}">
                  <a16:creationId xmlns:a16="http://schemas.microsoft.com/office/drawing/2014/main" id="{CFAD5B79-B466-3D48-B682-BE9E99F8E3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4" name="Freeform 114">
              <a:extLst>
                <a:ext uri="{FF2B5EF4-FFF2-40B4-BE49-F238E27FC236}">
                  <a16:creationId xmlns:a16="http://schemas.microsoft.com/office/drawing/2014/main" id="{80B9D294-D917-4D49-8631-D270C5004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5" name="Freeform 115">
              <a:extLst>
                <a:ext uri="{FF2B5EF4-FFF2-40B4-BE49-F238E27FC236}">
                  <a16:creationId xmlns:a16="http://schemas.microsoft.com/office/drawing/2014/main" id="{152BEADC-EE9B-CE40-B96F-41655CC7C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6" name="Freeform 116">
              <a:extLst>
                <a:ext uri="{FF2B5EF4-FFF2-40B4-BE49-F238E27FC236}">
                  <a16:creationId xmlns:a16="http://schemas.microsoft.com/office/drawing/2014/main" id="{B97CA720-F60E-024D-ACD4-26B50F2A2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7" name="Freeform 117">
              <a:extLst>
                <a:ext uri="{FF2B5EF4-FFF2-40B4-BE49-F238E27FC236}">
                  <a16:creationId xmlns:a16="http://schemas.microsoft.com/office/drawing/2014/main" id="{EAA6AC00-4458-5B47-ADAC-0AB5BCA3E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8" name="Freeform 118">
              <a:extLst>
                <a:ext uri="{FF2B5EF4-FFF2-40B4-BE49-F238E27FC236}">
                  <a16:creationId xmlns:a16="http://schemas.microsoft.com/office/drawing/2014/main" id="{EB5F69A7-AC69-E44A-A29D-7AB200D52E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9" name="Freeform 306">
              <a:extLst>
                <a:ext uri="{FF2B5EF4-FFF2-40B4-BE49-F238E27FC236}">
                  <a16:creationId xmlns:a16="http://schemas.microsoft.com/office/drawing/2014/main" id="{E3D9D959-05CE-494B-BA19-D547A96D1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0" name="Freeform 307">
              <a:extLst>
                <a:ext uri="{FF2B5EF4-FFF2-40B4-BE49-F238E27FC236}">
                  <a16:creationId xmlns:a16="http://schemas.microsoft.com/office/drawing/2014/main" id="{D5447FAD-8D5E-AE42-BF87-36A3C106F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1" name="Freeform 313">
              <a:extLst>
                <a:ext uri="{FF2B5EF4-FFF2-40B4-BE49-F238E27FC236}">
                  <a16:creationId xmlns:a16="http://schemas.microsoft.com/office/drawing/2014/main" id="{B44AF56B-534D-0A43-B47E-59F3FE2BB0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2" name="Freeform 316">
              <a:extLst>
                <a:ext uri="{FF2B5EF4-FFF2-40B4-BE49-F238E27FC236}">
                  <a16:creationId xmlns:a16="http://schemas.microsoft.com/office/drawing/2014/main" id="{4C5EDF66-4A0A-9F4B-B0F6-0D413FB1D2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3" name="Freeform 317">
              <a:extLst>
                <a:ext uri="{FF2B5EF4-FFF2-40B4-BE49-F238E27FC236}">
                  <a16:creationId xmlns:a16="http://schemas.microsoft.com/office/drawing/2014/main" id="{3B95C0BB-1299-0E4A-B289-19D09FC12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4" name="Freeform 318">
              <a:extLst>
                <a:ext uri="{FF2B5EF4-FFF2-40B4-BE49-F238E27FC236}">
                  <a16:creationId xmlns:a16="http://schemas.microsoft.com/office/drawing/2014/main" id="{FB99111B-66DF-4546-B9C6-8BA304C77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5" name="Freeform 319">
              <a:extLst>
                <a:ext uri="{FF2B5EF4-FFF2-40B4-BE49-F238E27FC236}">
                  <a16:creationId xmlns:a16="http://schemas.microsoft.com/office/drawing/2014/main" id="{233ED4A2-B902-9B42-BD75-0C902FB51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6" name="Freeform 320">
              <a:extLst>
                <a:ext uri="{FF2B5EF4-FFF2-40B4-BE49-F238E27FC236}">
                  <a16:creationId xmlns:a16="http://schemas.microsoft.com/office/drawing/2014/main" id="{FD98DB2C-AEA7-1E43-9971-F380588D8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j-lt"/>
              </a:endParaRPr>
            </a:p>
          </p:txBody>
        </p:sp>
      </p:grpSp>
      <p:sp>
        <p:nvSpPr>
          <p:cNvPr id="60" name="Shape 267">
            <a:extLst>
              <a:ext uri="{FF2B5EF4-FFF2-40B4-BE49-F238E27FC236}">
                <a16:creationId xmlns:a16="http://schemas.microsoft.com/office/drawing/2014/main" id="{41122AE1-70D5-7F42-A63B-C7071E285AAD}"/>
              </a:ext>
            </a:extLst>
          </p:cNvPr>
          <p:cNvSpPr/>
          <p:nvPr/>
        </p:nvSpPr>
        <p:spPr>
          <a:xfrm>
            <a:off x="3686175" y="2376382"/>
            <a:ext cx="717096" cy="717097"/>
          </a:xfrm>
          <a:prstGeom prst="rect">
            <a:avLst/>
          </a:pr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3200" b="1">
                <a:latin typeface="+mj-lt"/>
              </a:rPr>
              <a:t>01</a:t>
            </a:r>
            <a:endParaRPr sz="3200" b="1">
              <a:latin typeface="+mj-lt"/>
            </a:endParaRPr>
          </a:p>
        </p:txBody>
      </p:sp>
      <p:sp>
        <p:nvSpPr>
          <p:cNvPr id="61" name="Shape 270">
            <a:extLst>
              <a:ext uri="{FF2B5EF4-FFF2-40B4-BE49-F238E27FC236}">
                <a16:creationId xmlns:a16="http://schemas.microsoft.com/office/drawing/2014/main" id="{C2EC8577-4593-D74F-9544-D79150A28503}"/>
              </a:ext>
            </a:extLst>
          </p:cNvPr>
          <p:cNvSpPr/>
          <p:nvPr/>
        </p:nvSpPr>
        <p:spPr>
          <a:xfrm>
            <a:off x="7820063" y="2376382"/>
            <a:ext cx="717097" cy="717097"/>
          </a:xfrm>
          <a:prstGeom prst="rect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3200" b="1">
                <a:latin typeface="+mj-lt"/>
              </a:rPr>
              <a:t>02</a:t>
            </a:r>
            <a:endParaRPr sz="3200" b="1">
              <a:latin typeface="+mj-lt"/>
            </a:endParaRPr>
          </a:p>
        </p:txBody>
      </p:sp>
      <p:sp>
        <p:nvSpPr>
          <p:cNvPr id="62" name="Shape 273">
            <a:extLst>
              <a:ext uri="{FF2B5EF4-FFF2-40B4-BE49-F238E27FC236}">
                <a16:creationId xmlns:a16="http://schemas.microsoft.com/office/drawing/2014/main" id="{2C214550-ACEE-1E4B-B184-4DD4C51BC5FA}"/>
              </a:ext>
            </a:extLst>
          </p:cNvPr>
          <p:cNvSpPr/>
          <p:nvPr/>
        </p:nvSpPr>
        <p:spPr>
          <a:xfrm>
            <a:off x="3699140" y="4288502"/>
            <a:ext cx="717096" cy="717097"/>
          </a:xfrm>
          <a:prstGeom prst="rect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3200" b="1">
                <a:latin typeface="+mj-lt"/>
              </a:rPr>
              <a:t>03</a:t>
            </a:r>
            <a:endParaRPr sz="3200" b="1">
              <a:latin typeface="+mj-lt"/>
            </a:endParaRPr>
          </a:p>
        </p:txBody>
      </p:sp>
      <p:sp>
        <p:nvSpPr>
          <p:cNvPr id="67" name="Shape 279">
            <a:extLst>
              <a:ext uri="{FF2B5EF4-FFF2-40B4-BE49-F238E27FC236}">
                <a16:creationId xmlns:a16="http://schemas.microsoft.com/office/drawing/2014/main" id="{B1D26089-8477-CF47-81C4-A38F0765C725}"/>
              </a:ext>
            </a:extLst>
          </p:cNvPr>
          <p:cNvSpPr/>
          <p:nvPr/>
        </p:nvSpPr>
        <p:spPr>
          <a:xfrm>
            <a:off x="7840587" y="4252469"/>
            <a:ext cx="717097" cy="717097"/>
          </a:xfrm>
          <a:prstGeom prst="rect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3200" b="1">
                <a:latin typeface="+mj-lt"/>
              </a:rPr>
              <a:t>04</a:t>
            </a:r>
            <a:endParaRPr sz="3200" b="1">
              <a:latin typeface="+mj-lt"/>
            </a:endParaRPr>
          </a:p>
        </p:txBody>
      </p:sp>
      <p:grpSp>
        <p:nvGrpSpPr>
          <p:cNvPr id="68" name="Group 61">
            <a:extLst>
              <a:ext uri="{FF2B5EF4-FFF2-40B4-BE49-F238E27FC236}">
                <a16:creationId xmlns:a16="http://schemas.microsoft.com/office/drawing/2014/main" id="{741EB9C1-04E5-A84A-9E11-9D304CD239A0}"/>
              </a:ext>
            </a:extLst>
          </p:cNvPr>
          <p:cNvGrpSpPr/>
          <p:nvPr/>
        </p:nvGrpSpPr>
        <p:grpSpPr>
          <a:xfrm>
            <a:off x="184796" y="2315536"/>
            <a:ext cx="3217906" cy="3114956"/>
            <a:chOff x="184796" y="2315536"/>
            <a:chExt cx="3217906" cy="3114956"/>
          </a:xfrm>
        </p:grpSpPr>
        <p:grpSp>
          <p:nvGrpSpPr>
            <p:cNvPr id="69" name="Group 62">
              <a:extLst>
                <a:ext uri="{FF2B5EF4-FFF2-40B4-BE49-F238E27FC236}">
                  <a16:creationId xmlns:a16="http://schemas.microsoft.com/office/drawing/2014/main" id="{D129C95D-AE89-AD41-8056-95CB2B39D822}"/>
                </a:ext>
              </a:extLst>
            </p:cNvPr>
            <p:cNvGrpSpPr/>
            <p:nvPr/>
          </p:nvGrpSpPr>
          <p:grpSpPr>
            <a:xfrm>
              <a:off x="1022849" y="2315536"/>
              <a:ext cx="2372437" cy="1354632"/>
              <a:chOff x="1066090" y="2295529"/>
              <a:chExt cx="2372437" cy="1354632"/>
            </a:xfrm>
          </p:grpSpPr>
          <p:sp>
            <p:nvSpPr>
              <p:cNvPr id="73" name="Shape 208">
                <a:extLst>
                  <a:ext uri="{FF2B5EF4-FFF2-40B4-BE49-F238E27FC236}">
                    <a16:creationId xmlns:a16="http://schemas.microsoft.com/office/drawing/2014/main" id="{723D4D6C-6239-EF4B-929B-5B81A4188731}"/>
                  </a:ext>
                </a:extLst>
              </p:cNvPr>
              <p:cNvSpPr/>
              <p:nvPr/>
            </p:nvSpPr>
            <p:spPr>
              <a:xfrm>
                <a:off x="1066090" y="2634500"/>
                <a:ext cx="2372437" cy="10156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 algn="r"/>
                <a:r>
                  <a:rPr lang="en-US" sz="1200" dirty="0">
                    <a:solidFill>
                      <a:srgbClr val="808080"/>
                    </a:solidFill>
                    <a:latin typeface="+mj-lt"/>
                  </a:rPr>
                  <a:t>In all districts theft is the most common crime, meaning that the likelihood of this crime to be committed is greater than every other crime</a:t>
                </a:r>
                <a:endParaRPr sz="1200" dirty="0">
                  <a:solidFill>
                    <a:srgbClr val="808080"/>
                  </a:solidFill>
                  <a:latin typeface="+mj-lt"/>
                </a:endParaRPr>
              </a:p>
            </p:txBody>
          </p:sp>
          <p:sp>
            <p:nvSpPr>
              <p:cNvPr id="74" name="TextBox 70">
                <a:extLst>
                  <a:ext uri="{FF2B5EF4-FFF2-40B4-BE49-F238E27FC236}">
                    <a16:creationId xmlns:a16="http://schemas.microsoft.com/office/drawing/2014/main" id="{C01459F1-B66C-2245-88D6-9B3D34932B4F}"/>
                  </a:ext>
                </a:extLst>
              </p:cNvPr>
              <p:cNvSpPr txBox="1"/>
              <p:nvPr/>
            </p:nvSpPr>
            <p:spPr>
              <a:xfrm>
                <a:off x="1138796" y="2295529"/>
                <a:ext cx="2299731" cy="40010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45719" tIns="45719" rIns="45719" bIns="45719" numCol="1" anchor="b">
                <a:spAutoFit/>
              </a:bodyPr>
              <a:lstStyle>
                <a:defPPr>
                  <a:defRPr lang="fr-FR"/>
                </a:defPPr>
                <a:lvl1pPr algn="r">
                  <a:defRPr b="1">
                    <a:solidFill>
                      <a:srgbClr val="595959"/>
                    </a:solidFill>
                    <a:latin typeface="+mj-lt"/>
                  </a:defRPr>
                </a:lvl1pPr>
              </a:lstStyle>
              <a:p>
                <a:r>
                  <a:rPr lang="en-US" sz="2000" dirty="0"/>
                  <a:t>Most Common Crime</a:t>
                </a:r>
              </a:p>
            </p:txBody>
          </p:sp>
        </p:grpSp>
        <p:grpSp>
          <p:nvGrpSpPr>
            <p:cNvPr id="70" name="Group 63">
              <a:extLst>
                <a:ext uri="{FF2B5EF4-FFF2-40B4-BE49-F238E27FC236}">
                  <a16:creationId xmlns:a16="http://schemas.microsoft.com/office/drawing/2014/main" id="{CDB9D31F-4B80-064F-BBBC-A0364E11DDA8}"/>
                </a:ext>
              </a:extLst>
            </p:cNvPr>
            <p:cNvGrpSpPr/>
            <p:nvPr/>
          </p:nvGrpSpPr>
          <p:grpSpPr>
            <a:xfrm>
              <a:off x="184796" y="4142649"/>
              <a:ext cx="3217906" cy="1287843"/>
              <a:chOff x="228037" y="2896109"/>
              <a:chExt cx="3217906" cy="1287843"/>
            </a:xfrm>
          </p:grpSpPr>
          <p:sp>
            <p:nvSpPr>
              <p:cNvPr id="71" name="Shape 208">
                <a:extLst>
                  <a:ext uri="{FF2B5EF4-FFF2-40B4-BE49-F238E27FC236}">
                    <a16:creationId xmlns:a16="http://schemas.microsoft.com/office/drawing/2014/main" id="{2C3B6EE6-6C93-4F4A-A606-386FE7103DB1}"/>
                  </a:ext>
                </a:extLst>
              </p:cNvPr>
              <p:cNvSpPr/>
              <p:nvPr/>
            </p:nvSpPr>
            <p:spPr>
              <a:xfrm>
                <a:off x="1073506" y="3352957"/>
                <a:ext cx="2372437" cy="83099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 algn="r"/>
                <a:r>
                  <a:rPr lang="en-US" sz="1200" dirty="0">
                    <a:solidFill>
                      <a:srgbClr val="808080"/>
                    </a:solidFill>
                    <a:latin typeface="+mj-lt"/>
                  </a:rPr>
                  <a:t>It was a surprise to us to see the quartile of Districts with lower crime rate. Keep in mind that data shows only criminal complain filings</a:t>
                </a:r>
                <a:endParaRPr sz="1200" dirty="0">
                  <a:solidFill>
                    <a:srgbClr val="808080"/>
                  </a:solidFill>
                  <a:latin typeface="+mj-lt"/>
                </a:endParaRPr>
              </a:p>
            </p:txBody>
          </p:sp>
          <p:sp>
            <p:nvSpPr>
              <p:cNvPr id="72" name="TextBox 68">
                <a:extLst>
                  <a:ext uri="{FF2B5EF4-FFF2-40B4-BE49-F238E27FC236}">
                    <a16:creationId xmlns:a16="http://schemas.microsoft.com/office/drawing/2014/main" id="{24A581C1-6B0D-5E4C-8EF4-9CAD5FFD0A00}"/>
                  </a:ext>
                </a:extLst>
              </p:cNvPr>
              <p:cNvSpPr txBox="1"/>
              <p:nvPr/>
            </p:nvSpPr>
            <p:spPr>
              <a:xfrm>
                <a:off x="228037" y="2896109"/>
                <a:ext cx="2885724" cy="40010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45719" tIns="45719" rIns="45719" bIns="45719" numCol="1" anchor="b">
                <a:spAutoFit/>
              </a:bodyPr>
              <a:lstStyle>
                <a:defPPr>
                  <a:defRPr lang="fr-FR"/>
                </a:defPPr>
                <a:lvl1pPr algn="r">
                  <a:defRPr b="1">
                    <a:solidFill>
                      <a:srgbClr val="595959"/>
                    </a:solidFill>
                    <a:latin typeface="+mj-lt"/>
                  </a:defRPr>
                </a:lvl1pPr>
              </a:lstStyle>
              <a:p>
                <a:r>
                  <a:rPr lang="en-US" sz="2000" dirty="0"/>
                  <a:t>Lower Crime Rate Districts</a:t>
                </a:r>
              </a:p>
            </p:txBody>
          </p:sp>
        </p:grpSp>
      </p:grpSp>
      <p:grpSp>
        <p:nvGrpSpPr>
          <p:cNvPr id="75" name="Group 71">
            <a:extLst>
              <a:ext uri="{FF2B5EF4-FFF2-40B4-BE49-F238E27FC236}">
                <a16:creationId xmlns:a16="http://schemas.microsoft.com/office/drawing/2014/main" id="{3F2871E5-F9E9-234D-A3CA-E4D537B74C98}"/>
              </a:ext>
            </a:extLst>
          </p:cNvPr>
          <p:cNvGrpSpPr/>
          <p:nvPr/>
        </p:nvGrpSpPr>
        <p:grpSpPr>
          <a:xfrm>
            <a:off x="8789298" y="2346314"/>
            <a:ext cx="2426873" cy="3182847"/>
            <a:chOff x="979843" y="2346314"/>
            <a:chExt cx="2426873" cy="3182847"/>
          </a:xfrm>
        </p:grpSpPr>
        <p:grpSp>
          <p:nvGrpSpPr>
            <p:cNvPr id="76" name="Group 72">
              <a:extLst>
                <a:ext uri="{FF2B5EF4-FFF2-40B4-BE49-F238E27FC236}">
                  <a16:creationId xmlns:a16="http://schemas.microsoft.com/office/drawing/2014/main" id="{755F4010-1DBF-2A4A-A4D0-941F1FE14865}"/>
                </a:ext>
              </a:extLst>
            </p:cNvPr>
            <p:cNvGrpSpPr/>
            <p:nvPr/>
          </p:nvGrpSpPr>
          <p:grpSpPr>
            <a:xfrm>
              <a:off x="1022849" y="2346314"/>
              <a:ext cx="2383867" cy="585190"/>
              <a:chOff x="1066090" y="2326307"/>
              <a:chExt cx="2383867" cy="585190"/>
            </a:xfrm>
          </p:grpSpPr>
          <p:sp>
            <p:nvSpPr>
              <p:cNvPr id="80" name="Shape 208">
                <a:extLst>
                  <a:ext uri="{FF2B5EF4-FFF2-40B4-BE49-F238E27FC236}">
                    <a16:creationId xmlns:a16="http://schemas.microsoft.com/office/drawing/2014/main" id="{5B12CDCC-846A-8E45-BFEA-ABE758F72035}"/>
                  </a:ext>
                </a:extLst>
              </p:cNvPr>
              <p:cNvSpPr/>
              <p:nvPr/>
            </p:nvSpPr>
            <p:spPr>
              <a:xfrm>
                <a:off x="1077520" y="2634500"/>
                <a:ext cx="2372437" cy="276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endParaRPr sz="1200" dirty="0">
                  <a:solidFill>
                    <a:srgbClr val="808080"/>
                  </a:solidFill>
                  <a:latin typeface="+mj-lt"/>
                </a:endParaRP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F1EF14E0-88B8-2B40-93C9-26702556BBE3}"/>
                  </a:ext>
                </a:extLst>
              </p:cNvPr>
              <p:cNvSpPr txBox="1"/>
              <p:nvPr/>
            </p:nvSpPr>
            <p:spPr>
              <a:xfrm>
                <a:off x="1066090" y="2326307"/>
                <a:ext cx="92396" cy="369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45719" tIns="45719" rIns="45719" bIns="45719" numCol="1" anchor="b">
                <a:spAutoFit/>
              </a:bodyPr>
              <a:lstStyle>
                <a:defPPr>
                  <a:defRPr lang="fr-FR"/>
                </a:defPPr>
                <a:lvl1pPr algn="r">
                  <a:defRPr b="1">
                    <a:solidFill>
                      <a:srgbClr val="595959"/>
                    </a:solidFill>
                    <a:latin typeface="+mj-lt"/>
                  </a:defRPr>
                </a:lvl1pPr>
              </a:lstStyle>
              <a:p>
                <a:pPr algn="l"/>
                <a:endParaRPr lang="en-US" dirty="0"/>
              </a:p>
            </p:txBody>
          </p:sp>
        </p:grpSp>
        <p:grpSp>
          <p:nvGrpSpPr>
            <p:cNvPr id="77" name="Group 73">
              <a:extLst>
                <a:ext uri="{FF2B5EF4-FFF2-40B4-BE49-F238E27FC236}">
                  <a16:creationId xmlns:a16="http://schemas.microsoft.com/office/drawing/2014/main" id="{7830DB69-BB0A-0B43-8B53-A44CD60DB693}"/>
                </a:ext>
              </a:extLst>
            </p:cNvPr>
            <p:cNvGrpSpPr/>
            <p:nvPr/>
          </p:nvGrpSpPr>
          <p:grpSpPr>
            <a:xfrm>
              <a:off x="979843" y="4210909"/>
              <a:ext cx="2372437" cy="1318252"/>
              <a:chOff x="1023084" y="2964369"/>
              <a:chExt cx="2372437" cy="1318252"/>
            </a:xfrm>
          </p:grpSpPr>
          <p:sp>
            <p:nvSpPr>
              <p:cNvPr id="78" name="Shape 208">
                <a:extLst>
                  <a:ext uri="{FF2B5EF4-FFF2-40B4-BE49-F238E27FC236}">
                    <a16:creationId xmlns:a16="http://schemas.microsoft.com/office/drawing/2014/main" id="{0681478E-CBD8-DF4F-8C97-F080B9891FF2}"/>
                  </a:ext>
                </a:extLst>
              </p:cNvPr>
              <p:cNvSpPr/>
              <p:nvPr/>
            </p:nvSpPr>
            <p:spPr>
              <a:xfrm>
                <a:off x="1023084" y="3451626"/>
                <a:ext cx="2372437" cy="83099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rPr lang="en-US" sz="1200" dirty="0">
                    <a:solidFill>
                      <a:srgbClr val="808080"/>
                    </a:solidFill>
                    <a:latin typeface="+mj-lt"/>
                  </a:rPr>
                  <a:t>It is important to have a culture of filing criminal complain so that in the future the accuracy of the data can increase</a:t>
                </a:r>
                <a:endParaRPr sz="1200" dirty="0">
                  <a:solidFill>
                    <a:srgbClr val="808080"/>
                  </a:solidFill>
                  <a:latin typeface="+mj-lt"/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A812EC3A-E567-564C-9121-319F74880F31}"/>
                  </a:ext>
                </a:extLst>
              </p:cNvPr>
              <p:cNvSpPr txBox="1"/>
              <p:nvPr/>
            </p:nvSpPr>
            <p:spPr>
              <a:xfrm>
                <a:off x="1107176" y="2964369"/>
                <a:ext cx="1546190" cy="40010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45719" tIns="45719" rIns="45719" bIns="45719" numCol="1" anchor="b">
                <a:spAutoFit/>
              </a:bodyPr>
              <a:lstStyle>
                <a:defPPr>
                  <a:defRPr lang="fr-FR"/>
                </a:defPPr>
                <a:lvl1pPr algn="r">
                  <a:defRPr b="1">
                    <a:solidFill>
                      <a:srgbClr val="595959"/>
                    </a:solidFill>
                    <a:latin typeface="+mj-lt"/>
                  </a:defRPr>
                </a:lvl1pPr>
              </a:lstStyle>
              <a:p>
                <a:pPr algn="l"/>
                <a:r>
                  <a:rPr lang="en-US" sz="2000" dirty="0"/>
                  <a:t>Data Accuracy</a:t>
                </a:r>
              </a:p>
            </p:txBody>
          </p:sp>
        </p:grpSp>
      </p:grpSp>
      <p:sp>
        <p:nvSpPr>
          <p:cNvPr id="82" name="TextBox 78">
            <a:extLst>
              <a:ext uri="{FF2B5EF4-FFF2-40B4-BE49-F238E27FC236}">
                <a16:creationId xmlns:a16="http://schemas.microsoft.com/office/drawing/2014/main" id="{77DCA9E7-CEE7-2649-BB26-01483BF33D64}"/>
              </a:ext>
            </a:extLst>
          </p:cNvPr>
          <p:cNvSpPr txBox="1"/>
          <p:nvPr/>
        </p:nvSpPr>
        <p:spPr>
          <a:xfrm>
            <a:off x="8656812" y="2102686"/>
            <a:ext cx="1819470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45719" tIns="45719" rIns="45719" bIns="45719" numCol="1" anchor="b">
            <a:spAutoFit/>
          </a:bodyPr>
          <a:lstStyle>
            <a:defPPr>
              <a:defRPr lang="fr-FR"/>
            </a:defPPr>
            <a:lvl1pPr algn="r">
              <a:defRPr b="1">
                <a:solidFill>
                  <a:srgbClr val="595959"/>
                </a:solidFill>
                <a:latin typeface="+mj-lt"/>
              </a:defRPr>
            </a:lvl1pPr>
          </a:lstStyle>
          <a:p>
            <a:pPr algn="l"/>
            <a:r>
              <a:rPr lang="en-US" sz="2000" dirty="0"/>
              <a:t>Crimes tendency</a:t>
            </a:r>
          </a:p>
        </p:txBody>
      </p:sp>
      <p:sp>
        <p:nvSpPr>
          <p:cNvPr id="83" name="Shape 208">
            <a:extLst>
              <a:ext uri="{FF2B5EF4-FFF2-40B4-BE49-F238E27FC236}">
                <a16:creationId xmlns:a16="http://schemas.microsoft.com/office/drawing/2014/main" id="{03E37E87-DEB5-6042-963E-BB9ADD1F5E0C}"/>
              </a:ext>
            </a:extLst>
          </p:cNvPr>
          <p:cNvSpPr/>
          <p:nvPr/>
        </p:nvSpPr>
        <p:spPr>
          <a:xfrm>
            <a:off x="8656812" y="2631816"/>
            <a:ext cx="2372437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tIns="45719" rIns="45719" bIns="45719" numCol="1" anchor="t">
            <a:spAutoFit/>
          </a:bodyPr>
          <a:lstStyle/>
          <a:p>
            <a:r>
              <a:rPr lang="en-US" sz="1200" dirty="0">
                <a:solidFill>
                  <a:srgbClr val="808080"/>
                </a:solidFill>
                <a:latin typeface="+mj-lt"/>
              </a:rPr>
              <a:t>The crime tendency is increasing if we compare the results with previous years</a:t>
            </a:r>
            <a:endParaRPr sz="1200" dirty="0">
              <a:solidFill>
                <a:srgbClr val="80808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76420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Text Placeholder 3"/>
          <p:cNvSpPr txBox="1">
            <a:spLocks/>
          </p:cNvSpPr>
          <p:nvPr/>
        </p:nvSpPr>
        <p:spPr>
          <a:xfrm>
            <a:off x="314326" y="607321"/>
            <a:ext cx="3943349" cy="90287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867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AGENDA</a:t>
            </a:r>
            <a:endParaRPr kumimoji="0" lang="en-US" sz="58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4876183" y="2449826"/>
            <a:ext cx="6912768" cy="471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B2C50">
                    <a:lumMod val="75000"/>
                  </a:srgbClr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4B2C50">
                  <a:lumMod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843507" y="2485469"/>
            <a:ext cx="134431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354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843507" y="2959196"/>
            <a:ext cx="134431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354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843507" y="3432923"/>
            <a:ext cx="134431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354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2843507" y="3906650"/>
            <a:ext cx="134431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354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2843507" y="4380377"/>
            <a:ext cx="134431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354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843507" y="4854104"/>
            <a:ext cx="134431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354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06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4876183" y="2921221"/>
            <a:ext cx="6912768" cy="471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B2C50">
                    <a:lumMod val="75000"/>
                  </a:srgbClr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Objectives</a:t>
            </a:r>
          </a:p>
        </p:txBody>
      </p:sp>
      <p:sp>
        <p:nvSpPr>
          <p:cNvPr id="87" name="Rectangle 86"/>
          <p:cNvSpPr/>
          <p:nvPr/>
        </p:nvSpPr>
        <p:spPr>
          <a:xfrm>
            <a:off x="4876183" y="3392616"/>
            <a:ext cx="6912768" cy="471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B2C50">
                    <a:lumMod val="75000"/>
                  </a:srgbClr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Key Points</a:t>
            </a:r>
          </a:p>
        </p:txBody>
      </p:sp>
      <p:sp>
        <p:nvSpPr>
          <p:cNvPr id="88" name="Rectangle 87"/>
          <p:cNvSpPr/>
          <p:nvPr/>
        </p:nvSpPr>
        <p:spPr>
          <a:xfrm>
            <a:off x="4876183" y="3866733"/>
            <a:ext cx="6912768" cy="471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B2C50">
                    <a:lumMod val="75000"/>
                  </a:srgbClr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89" name="Rectangle 88"/>
          <p:cNvSpPr/>
          <p:nvPr/>
        </p:nvSpPr>
        <p:spPr>
          <a:xfrm>
            <a:off x="4876183" y="4343568"/>
            <a:ext cx="6912768" cy="471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B2C50">
                    <a:lumMod val="75000"/>
                  </a:srgbClr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Plots</a:t>
            </a:r>
          </a:p>
        </p:txBody>
      </p:sp>
      <p:sp>
        <p:nvSpPr>
          <p:cNvPr id="90" name="Rectangle 89"/>
          <p:cNvSpPr/>
          <p:nvPr/>
        </p:nvSpPr>
        <p:spPr>
          <a:xfrm>
            <a:off x="4876183" y="4820403"/>
            <a:ext cx="6912768" cy="471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B2C50">
                    <a:lumMod val="75000"/>
                  </a:srgbClr>
                </a:solidFill>
                <a:effectLst/>
                <a:uLnTx/>
                <a:uFillTx/>
                <a:latin typeface="Calibri"/>
                <a:ea typeface="Open Sans" panose="020B0606030504020204" pitchFamily="34" charset="0"/>
                <a:cs typeface="Open Sans" panose="020B0606030504020204" pitchFamily="34" charset="0"/>
              </a:rPr>
              <a:t>Conclusion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431705" y="2921223"/>
            <a:ext cx="6192688" cy="2847360"/>
            <a:chOff x="3431704" y="2921223"/>
            <a:chExt cx="8357247" cy="284736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3431704" y="2921223"/>
              <a:ext cx="8357247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>
              <a:off x="3431704" y="3395783"/>
              <a:ext cx="8357247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>
              <a:off x="3431704" y="3870343"/>
              <a:ext cx="8357247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>
              <a:off x="3431704" y="4344903"/>
              <a:ext cx="8357247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>
              <a:off x="3431704" y="4819463"/>
              <a:ext cx="8357247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/>
          </p:nvCxnSpPr>
          <p:spPr>
            <a:xfrm>
              <a:off x="3431704" y="5294023"/>
              <a:ext cx="8357247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>
              <a:off x="3431704" y="5768583"/>
              <a:ext cx="8357247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8875418" y="2531635"/>
            <a:ext cx="748975" cy="307777"/>
            <a:chOff x="6475651" y="1624076"/>
            <a:chExt cx="748975" cy="307777"/>
          </a:xfrm>
        </p:grpSpPr>
        <p:sp>
          <p:nvSpPr>
            <p:cNvPr id="30" name="Shape 2526"/>
            <p:cNvSpPr/>
            <p:nvPr/>
          </p:nvSpPr>
          <p:spPr>
            <a:xfrm>
              <a:off x="6475651" y="163830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marL="0" marR="0" lvl="0" indent="0" algn="l" defTabSz="2285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200" b="0" i="1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cs typeface="Gill Sans"/>
                <a:sym typeface="Gill Sans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903705" y="1624076"/>
              <a:ext cx="320921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1’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8875418" y="3005359"/>
            <a:ext cx="748975" cy="307777"/>
            <a:chOff x="6475651" y="1624076"/>
            <a:chExt cx="748975" cy="307777"/>
          </a:xfrm>
        </p:grpSpPr>
        <p:sp>
          <p:nvSpPr>
            <p:cNvPr id="33" name="Shape 2526"/>
            <p:cNvSpPr/>
            <p:nvPr/>
          </p:nvSpPr>
          <p:spPr>
            <a:xfrm>
              <a:off x="6475651" y="163830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marL="0" marR="0" lvl="0" indent="0" algn="l" defTabSz="2285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200" b="0" i="1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cs typeface="Gill Sans"/>
                <a:sym typeface="Gill Sans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903705" y="1624076"/>
              <a:ext cx="320921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1’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8875418" y="3479083"/>
            <a:ext cx="748975" cy="307777"/>
            <a:chOff x="6475651" y="1624076"/>
            <a:chExt cx="748975" cy="307777"/>
          </a:xfrm>
        </p:grpSpPr>
        <p:sp>
          <p:nvSpPr>
            <p:cNvPr id="36" name="Shape 2526"/>
            <p:cNvSpPr/>
            <p:nvPr/>
          </p:nvSpPr>
          <p:spPr>
            <a:xfrm>
              <a:off x="6475651" y="163830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marL="0" marR="0" lvl="0" indent="0" algn="l" defTabSz="2285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200" b="0" i="1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cs typeface="Gill Sans"/>
                <a:sym typeface="Gill Sans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903704" y="1624076"/>
              <a:ext cx="320922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1’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8875418" y="3952807"/>
            <a:ext cx="748975" cy="307777"/>
            <a:chOff x="6475651" y="1624076"/>
            <a:chExt cx="748975" cy="307777"/>
          </a:xfrm>
        </p:grpSpPr>
        <p:sp>
          <p:nvSpPr>
            <p:cNvPr id="39" name="Shape 2526"/>
            <p:cNvSpPr/>
            <p:nvPr/>
          </p:nvSpPr>
          <p:spPr>
            <a:xfrm>
              <a:off x="6475651" y="163830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marL="0" marR="0" lvl="0" indent="0" algn="l" defTabSz="2285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200" b="0" i="1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cs typeface="Gill Sans"/>
                <a:sym typeface="Gill Sans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903704" y="1624076"/>
              <a:ext cx="320922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4’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8875418" y="4426531"/>
            <a:ext cx="748975" cy="307777"/>
            <a:chOff x="6475651" y="1624076"/>
            <a:chExt cx="748975" cy="307777"/>
          </a:xfrm>
        </p:grpSpPr>
        <p:sp>
          <p:nvSpPr>
            <p:cNvPr id="42" name="Shape 2526"/>
            <p:cNvSpPr/>
            <p:nvPr/>
          </p:nvSpPr>
          <p:spPr>
            <a:xfrm>
              <a:off x="6475651" y="163830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marL="0" marR="0" lvl="0" indent="0" algn="l" defTabSz="2285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200" b="0" i="1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cs typeface="Gill Sans"/>
                <a:sym typeface="Gill San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903704" y="1624076"/>
              <a:ext cx="320922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4’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8875418" y="4900255"/>
            <a:ext cx="748975" cy="307777"/>
            <a:chOff x="6475651" y="1624076"/>
            <a:chExt cx="748975" cy="307777"/>
          </a:xfrm>
        </p:grpSpPr>
        <p:sp>
          <p:nvSpPr>
            <p:cNvPr id="45" name="Shape 2526"/>
            <p:cNvSpPr/>
            <p:nvPr/>
          </p:nvSpPr>
          <p:spPr>
            <a:xfrm>
              <a:off x="6475651" y="163830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marL="0" marR="0" lvl="0" indent="0" algn="l" defTabSz="2285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200" b="0" i="1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cs typeface="Gill Sans"/>
                <a:sym typeface="Gill Sans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903704" y="1624076"/>
              <a:ext cx="320922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4’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6883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335A1FD5-2673-8946-A923-FC33427C6CB2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Introduction</a:t>
            </a:r>
            <a:endParaRPr kumimoji="0" lang="en-US" sz="3200" b="1" i="0" u="none" strike="noStrike" kern="1200" cap="small" spc="0" normalizeH="0" baseline="0" noProof="0" dirty="0">
              <a:ln>
                <a:noFill/>
              </a:ln>
              <a:solidFill>
                <a:srgbClr val="2F3A46"/>
              </a:solidFill>
              <a:effectLst/>
              <a:uLnTx/>
              <a:uFillTx/>
              <a:latin typeface="Open Sans" panose="020B0606030504020204" pitchFamily="34" charset="0"/>
            </a:endParaRP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624FA38-1AE3-AB4F-9C8F-B84D2D8FCD7A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Crime Scene CDMX</a:t>
            </a:r>
            <a:endParaRPr kumimoji="0" lang="en-US" sz="1600" b="0" i="0" u="none" strike="noStrike" kern="1200" cap="small" spc="0" normalizeH="0" baseline="0" noProof="0" dirty="0">
              <a:ln>
                <a:noFill/>
              </a:ln>
              <a:solidFill>
                <a:srgbClr val="2F3A46"/>
              </a:solidFill>
              <a:effectLst/>
              <a:uLnTx/>
              <a:uFillTx/>
              <a:latin typeface="Open Sans" panose="020B0606030504020204" pitchFamily="34" charset="0"/>
            </a:endParaRPr>
          </a:p>
        </p:txBody>
      </p:sp>
      <p:sp>
        <p:nvSpPr>
          <p:cNvPr id="16" name="Freeform 36">
            <a:extLst>
              <a:ext uri="{FF2B5EF4-FFF2-40B4-BE49-F238E27FC236}">
                <a16:creationId xmlns:a16="http://schemas.microsoft.com/office/drawing/2014/main" id="{B0EF04A3-D7DE-A643-9442-A3CB9851D674}"/>
              </a:ext>
            </a:extLst>
          </p:cNvPr>
          <p:cNvSpPr/>
          <p:nvPr/>
        </p:nvSpPr>
        <p:spPr>
          <a:xfrm>
            <a:off x="8073767" y="2398305"/>
            <a:ext cx="1305294" cy="740664"/>
          </a:xfrm>
          <a:custGeom>
            <a:avLst/>
            <a:gdLst>
              <a:gd name="connsiteX0" fmla="*/ 0 w 1740392"/>
              <a:gd name="connsiteY0" fmla="*/ 0 h 987552"/>
              <a:gd name="connsiteX1" fmla="*/ 1740392 w 1740392"/>
              <a:gd name="connsiteY1" fmla="*/ 0 h 987552"/>
              <a:gd name="connsiteX2" fmla="*/ 1740392 w 1740392"/>
              <a:gd name="connsiteY2" fmla="*/ 493776 h 987552"/>
              <a:gd name="connsiteX3" fmla="*/ 1740392 w 1740392"/>
              <a:gd name="connsiteY3" fmla="*/ 987552 h 987552"/>
              <a:gd name="connsiteX4" fmla="*/ 0 w 1740392"/>
              <a:gd name="connsiteY4" fmla="*/ 987552 h 987552"/>
              <a:gd name="connsiteX5" fmla="*/ 493776 w 1740392"/>
              <a:gd name="connsiteY5" fmla="*/ 493776 h 98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0392" h="987552">
                <a:moveTo>
                  <a:pt x="0" y="0"/>
                </a:moveTo>
                <a:lnTo>
                  <a:pt x="1740392" y="0"/>
                </a:lnTo>
                <a:lnTo>
                  <a:pt x="1740392" y="493776"/>
                </a:lnTo>
                <a:lnTo>
                  <a:pt x="1740392" y="987552"/>
                </a:lnTo>
                <a:lnTo>
                  <a:pt x="0" y="987552"/>
                </a:lnTo>
                <a:lnTo>
                  <a:pt x="493776" y="493776"/>
                </a:lnTo>
                <a:close/>
              </a:path>
            </a:pathLst>
          </a:custGeom>
          <a:solidFill>
            <a:srgbClr val="2980B9"/>
          </a:solidFill>
          <a:ln w="25400" cap="flat" cmpd="sng" algn="ctr">
            <a:noFill/>
            <a:prstDash val="solid"/>
          </a:ln>
          <a:effectLst/>
        </p:spPr>
        <p:txBody>
          <a:bodyPr tIns="0" rIns="274320" bIns="0" rtlCol="0" anchor="ctr"/>
          <a:lstStyle/>
          <a:p>
            <a:pPr marL="0" marR="0" lvl="0" indent="0" algn="r" defTabSz="9143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300" b="1" i="0" u="none" strike="noStrike" kern="0" cap="none" spc="0" normalizeH="0" baseline="0" noProof="0">
                <a:ln>
                  <a:noFill/>
                </a:ln>
                <a:solidFill>
                  <a:srgbClr val="2980B9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01</a:t>
            </a:r>
          </a:p>
        </p:txBody>
      </p:sp>
      <p:sp>
        <p:nvSpPr>
          <p:cNvPr id="17" name="Freeform 44">
            <a:extLst>
              <a:ext uri="{FF2B5EF4-FFF2-40B4-BE49-F238E27FC236}">
                <a16:creationId xmlns:a16="http://schemas.microsoft.com/office/drawing/2014/main" id="{FAD94F74-DE67-AA41-AEF7-9BE60E001FB3}"/>
              </a:ext>
            </a:extLst>
          </p:cNvPr>
          <p:cNvSpPr/>
          <p:nvPr/>
        </p:nvSpPr>
        <p:spPr>
          <a:xfrm>
            <a:off x="3518790" y="2398305"/>
            <a:ext cx="4691105" cy="740664"/>
          </a:xfrm>
          <a:custGeom>
            <a:avLst/>
            <a:gdLst>
              <a:gd name="connsiteX0" fmla="*/ 0 w 6254806"/>
              <a:gd name="connsiteY0" fmla="*/ 0 h 987552"/>
              <a:gd name="connsiteX1" fmla="*/ 5761030 w 6254806"/>
              <a:gd name="connsiteY1" fmla="*/ 0 h 987552"/>
              <a:gd name="connsiteX2" fmla="*/ 6254806 w 6254806"/>
              <a:gd name="connsiteY2" fmla="*/ 493776 h 987552"/>
              <a:gd name="connsiteX3" fmla="*/ 5761030 w 6254806"/>
              <a:gd name="connsiteY3" fmla="*/ 987552 h 987552"/>
              <a:gd name="connsiteX4" fmla="*/ 0 w 6254806"/>
              <a:gd name="connsiteY4" fmla="*/ 987552 h 98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54806" h="987552">
                <a:moveTo>
                  <a:pt x="0" y="0"/>
                </a:moveTo>
                <a:lnTo>
                  <a:pt x="5761030" y="0"/>
                </a:lnTo>
                <a:lnTo>
                  <a:pt x="6254806" y="493776"/>
                </a:lnTo>
                <a:lnTo>
                  <a:pt x="5761030" y="987552"/>
                </a:lnTo>
                <a:lnTo>
                  <a:pt x="0" y="987552"/>
                </a:lnTo>
                <a:close/>
              </a:path>
            </a:pathLst>
          </a:custGeom>
          <a:solidFill>
            <a:srgbClr val="2980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3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Carpetas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</a:t>
            </a: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Investigación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PGJ CDMX</a:t>
            </a:r>
          </a:p>
        </p:txBody>
      </p:sp>
      <p:sp>
        <p:nvSpPr>
          <p:cNvPr id="18" name="Freeform 49">
            <a:extLst>
              <a:ext uri="{FF2B5EF4-FFF2-40B4-BE49-F238E27FC236}">
                <a16:creationId xmlns:a16="http://schemas.microsoft.com/office/drawing/2014/main" id="{68ABA3E5-EB42-BF42-BDFB-108D5C92DD01}"/>
              </a:ext>
            </a:extLst>
          </p:cNvPr>
          <p:cNvSpPr/>
          <p:nvPr/>
        </p:nvSpPr>
        <p:spPr>
          <a:xfrm>
            <a:off x="8073767" y="4074242"/>
            <a:ext cx="1305294" cy="740664"/>
          </a:xfrm>
          <a:custGeom>
            <a:avLst/>
            <a:gdLst>
              <a:gd name="connsiteX0" fmla="*/ 0 w 1740392"/>
              <a:gd name="connsiteY0" fmla="*/ 0 h 987552"/>
              <a:gd name="connsiteX1" fmla="*/ 1740392 w 1740392"/>
              <a:gd name="connsiteY1" fmla="*/ 0 h 987552"/>
              <a:gd name="connsiteX2" fmla="*/ 1740392 w 1740392"/>
              <a:gd name="connsiteY2" fmla="*/ 493776 h 987552"/>
              <a:gd name="connsiteX3" fmla="*/ 1740392 w 1740392"/>
              <a:gd name="connsiteY3" fmla="*/ 987552 h 987552"/>
              <a:gd name="connsiteX4" fmla="*/ 0 w 1740392"/>
              <a:gd name="connsiteY4" fmla="*/ 987552 h 987552"/>
              <a:gd name="connsiteX5" fmla="*/ 493776 w 1740392"/>
              <a:gd name="connsiteY5" fmla="*/ 493776 h 98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0392" h="987552">
                <a:moveTo>
                  <a:pt x="0" y="0"/>
                </a:moveTo>
                <a:lnTo>
                  <a:pt x="1740392" y="0"/>
                </a:lnTo>
                <a:lnTo>
                  <a:pt x="1740392" y="493776"/>
                </a:lnTo>
                <a:lnTo>
                  <a:pt x="1740392" y="987552"/>
                </a:lnTo>
                <a:lnTo>
                  <a:pt x="0" y="987552"/>
                </a:lnTo>
                <a:lnTo>
                  <a:pt x="493776" y="493776"/>
                </a:lnTo>
                <a:close/>
              </a:path>
            </a:pathLst>
          </a:custGeom>
          <a:solidFill>
            <a:srgbClr val="F39C12"/>
          </a:solidFill>
          <a:ln>
            <a:noFill/>
          </a:ln>
        </p:spPr>
        <p:txBody>
          <a:bodyPr lIns="68580" tIns="0" rIns="274320" bIns="0" anchor="ctr" anchorCtr="0">
            <a:noAutofit/>
          </a:bodyPr>
          <a:lstStyle/>
          <a:p>
            <a:pPr marL="0" marR="0" lvl="0" indent="0" algn="r" defTabSz="9143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300" b="1" i="0" u="none" strike="noStrike" kern="0" cap="none" spc="0" normalizeH="0" baseline="0" noProof="0">
                <a:ln>
                  <a:noFill/>
                </a:ln>
                <a:solidFill>
                  <a:srgbClr val="F39C12">
                    <a:lumMod val="50000"/>
                  </a:srgbClr>
                </a:solidFill>
                <a:effectLst/>
                <a:uLnTx/>
                <a:uFillTx/>
                <a:ea typeface="Roboto"/>
                <a:cs typeface="Roboto"/>
              </a:rPr>
              <a:t>03</a:t>
            </a:r>
          </a:p>
        </p:txBody>
      </p:sp>
      <p:sp>
        <p:nvSpPr>
          <p:cNvPr id="19" name="Freeform 50">
            <a:extLst>
              <a:ext uri="{FF2B5EF4-FFF2-40B4-BE49-F238E27FC236}">
                <a16:creationId xmlns:a16="http://schemas.microsoft.com/office/drawing/2014/main" id="{B5E17E0F-F82D-0649-81A3-19BC185D6DBE}"/>
              </a:ext>
            </a:extLst>
          </p:cNvPr>
          <p:cNvSpPr/>
          <p:nvPr/>
        </p:nvSpPr>
        <p:spPr>
          <a:xfrm>
            <a:off x="3512693" y="4074242"/>
            <a:ext cx="4691105" cy="740664"/>
          </a:xfrm>
          <a:custGeom>
            <a:avLst/>
            <a:gdLst>
              <a:gd name="connsiteX0" fmla="*/ 0 w 6254806"/>
              <a:gd name="connsiteY0" fmla="*/ 0 h 987552"/>
              <a:gd name="connsiteX1" fmla="*/ 5761030 w 6254806"/>
              <a:gd name="connsiteY1" fmla="*/ 0 h 987552"/>
              <a:gd name="connsiteX2" fmla="*/ 6254806 w 6254806"/>
              <a:gd name="connsiteY2" fmla="*/ 493776 h 987552"/>
              <a:gd name="connsiteX3" fmla="*/ 5761030 w 6254806"/>
              <a:gd name="connsiteY3" fmla="*/ 987552 h 987552"/>
              <a:gd name="connsiteX4" fmla="*/ 0 w 6254806"/>
              <a:gd name="connsiteY4" fmla="*/ 987552 h 98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54806" h="987552">
                <a:moveTo>
                  <a:pt x="0" y="0"/>
                </a:moveTo>
                <a:lnTo>
                  <a:pt x="5761030" y="0"/>
                </a:lnTo>
                <a:lnTo>
                  <a:pt x="6254806" y="493776"/>
                </a:lnTo>
                <a:lnTo>
                  <a:pt x="5761030" y="987552"/>
                </a:lnTo>
                <a:lnTo>
                  <a:pt x="0" y="987552"/>
                </a:lnTo>
                <a:close/>
              </a:path>
            </a:pathLst>
          </a:custGeom>
          <a:solidFill>
            <a:srgbClr val="F39C12"/>
          </a:solidFill>
          <a:ln>
            <a:noFill/>
          </a:ln>
        </p:spPr>
        <p:txBody>
          <a:bodyPr lIns="34285" tIns="17138" rIns="34285" bIns="17138" anchor="ctr" anchorCtr="0">
            <a:noAutofit/>
          </a:bodyPr>
          <a:lstStyle/>
          <a:p>
            <a:pPr marL="0" marR="0" lvl="0" indent="0" algn="ctr" defTabSz="9143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Recategorize Crime Variables </a:t>
            </a:r>
          </a:p>
          <a:p>
            <a:pPr marL="0" marR="0" lvl="0" indent="0" algn="ctr" defTabSz="9143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20" name="Freeform 64">
            <a:extLst>
              <a:ext uri="{FF2B5EF4-FFF2-40B4-BE49-F238E27FC236}">
                <a16:creationId xmlns:a16="http://schemas.microsoft.com/office/drawing/2014/main" id="{FE8F11C6-F43C-334E-8AB6-0D9AFCABF02A}"/>
              </a:ext>
            </a:extLst>
          </p:cNvPr>
          <p:cNvSpPr/>
          <p:nvPr/>
        </p:nvSpPr>
        <p:spPr>
          <a:xfrm>
            <a:off x="3518791" y="3236273"/>
            <a:ext cx="1305294" cy="740664"/>
          </a:xfrm>
          <a:custGeom>
            <a:avLst/>
            <a:gdLst>
              <a:gd name="connsiteX0" fmla="*/ 0 w 1740392"/>
              <a:gd name="connsiteY0" fmla="*/ 0 h 987552"/>
              <a:gd name="connsiteX1" fmla="*/ 1740392 w 1740392"/>
              <a:gd name="connsiteY1" fmla="*/ 0 h 987552"/>
              <a:gd name="connsiteX2" fmla="*/ 1246616 w 1740392"/>
              <a:gd name="connsiteY2" fmla="*/ 493776 h 987552"/>
              <a:gd name="connsiteX3" fmla="*/ 1740392 w 1740392"/>
              <a:gd name="connsiteY3" fmla="*/ 987552 h 987552"/>
              <a:gd name="connsiteX4" fmla="*/ 0 w 1740392"/>
              <a:gd name="connsiteY4" fmla="*/ 987552 h 987552"/>
              <a:gd name="connsiteX5" fmla="*/ 0 w 1740392"/>
              <a:gd name="connsiteY5" fmla="*/ 493776 h 98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0392" h="987552">
                <a:moveTo>
                  <a:pt x="0" y="0"/>
                </a:moveTo>
                <a:lnTo>
                  <a:pt x="1740392" y="0"/>
                </a:lnTo>
                <a:lnTo>
                  <a:pt x="1246616" y="493776"/>
                </a:lnTo>
                <a:lnTo>
                  <a:pt x="1740392" y="987552"/>
                </a:lnTo>
                <a:lnTo>
                  <a:pt x="0" y="987552"/>
                </a:lnTo>
                <a:lnTo>
                  <a:pt x="0" y="493776"/>
                </a:lnTo>
                <a:close/>
              </a:path>
            </a:pathLst>
          </a:custGeom>
          <a:solidFill>
            <a:srgbClr val="16A085"/>
          </a:solidFill>
          <a:ln w="25400" cap="flat" cmpd="sng" algn="ctr">
            <a:noFill/>
            <a:prstDash val="solid"/>
          </a:ln>
          <a:effectLst/>
        </p:spPr>
        <p:txBody>
          <a:bodyPr lIns="274320" tIns="0" bIns="0" rtlCol="0" anchor="ctr"/>
          <a:lstStyle/>
          <a:p>
            <a:pPr marL="0" marR="0" lvl="0" indent="0" defTabSz="9143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300" b="1" i="0" u="none" strike="noStrike" kern="0" cap="none" spc="0" normalizeH="0" baseline="0" noProof="0">
                <a:ln>
                  <a:noFill/>
                </a:ln>
                <a:solidFill>
                  <a:srgbClr val="16A085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02</a:t>
            </a:r>
          </a:p>
        </p:txBody>
      </p:sp>
      <p:sp>
        <p:nvSpPr>
          <p:cNvPr id="21" name="Freeform 67">
            <a:extLst>
              <a:ext uri="{FF2B5EF4-FFF2-40B4-BE49-F238E27FC236}">
                <a16:creationId xmlns:a16="http://schemas.microsoft.com/office/drawing/2014/main" id="{895495DF-0158-BA4E-AC1F-DF5E90BCEC5A}"/>
              </a:ext>
            </a:extLst>
          </p:cNvPr>
          <p:cNvSpPr/>
          <p:nvPr/>
        </p:nvSpPr>
        <p:spPr>
          <a:xfrm>
            <a:off x="4687956" y="3236273"/>
            <a:ext cx="4691105" cy="740664"/>
          </a:xfrm>
          <a:custGeom>
            <a:avLst/>
            <a:gdLst>
              <a:gd name="connsiteX0" fmla="*/ 493776 w 6254806"/>
              <a:gd name="connsiteY0" fmla="*/ 0 h 987552"/>
              <a:gd name="connsiteX1" fmla="*/ 6254806 w 6254806"/>
              <a:gd name="connsiteY1" fmla="*/ 0 h 987552"/>
              <a:gd name="connsiteX2" fmla="*/ 6254806 w 6254806"/>
              <a:gd name="connsiteY2" fmla="*/ 987552 h 987552"/>
              <a:gd name="connsiteX3" fmla="*/ 493776 w 6254806"/>
              <a:gd name="connsiteY3" fmla="*/ 987552 h 987552"/>
              <a:gd name="connsiteX4" fmla="*/ 0 w 6254806"/>
              <a:gd name="connsiteY4" fmla="*/ 493776 h 98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54806" h="987552">
                <a:moveTo>
                  <a:pt x="493776" y="0"/>
                </a:moveTo>
                <a:lnTo>
                  <a:pt x="6254806" y="0"/>
                </a:lnTo>
                <a:lnTo>
                  <a:pt x="6254806" y="987552"/>
                </a:lnTo>
                <a:lnTo>
                  <a:pt x="493776" y="987552"/>
                </a:lnTo>
                <a:lnTo>
                  <a:pt x="0" y="493776"/>
                </a:lnTo>
                <a:close/>
              </a:path>
            </a:pathLst>
          </a:custGeom>
          <a:solidFill>
            <a:srgbClr val="16A085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3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Information Analysis</a:t>
            </a:r>
          </a:p>
        </p:txBody>
      </p:sp>
      <p:sp>
        <p:nvSpPr>
          <p:cNvPr id="22" name="Freeform 69">
            <a:extLst>
              <a:ext uri="{FF2B5EF4-FFF2-40B4-BE49-F238E27FC236}">
                <a16:creationId xmlns:a16="http://schemas.microsoft.com/office/drawing/2014/main" id="{50F21548-48AC-8242-9027-9F23705ED47A}"/>
              </a:ext>
            </a:extLst>
          </p:cNvPr>
          <p:cNvSpPr/>
          <p:nvPr/>
        </p:nvSpPr>
        <p:spPr>
          <a:xfrm>
            <a:off x="4687956" y="4912209"/>
            <a:ext cx="4691105" cy="740664"/>
          </a:xfrm>
          <a:custGeom>
            <a:avLst/>
            <a:gdLst>
              <a:gd name="connsiteX0" fmla="*/ 493776 w 6254806"/>
              <a:gd name="connsiteY0" fmla="*/ 0 h 987552"/>
              <a:gd name="connsiteX1" fmla="*/ 6254806 w 6254806"/>
              <a:gd name="connsiteY1" fmla="*/ 0 h 987552"/>
              <a:gd name="connsiteX2" fmla="*/ 6254806 w 6254806"/>
              <a:gd name="connsiteY2" fmla="*/ 987552 h 987552"/>
              <a:gd name="connsiteX3" fmla="*/ 493776 w 6254806"/>
              <a:gd name="connsiteY3" fmla="*/ 987552 h 987552"/>
              <a:gd name="connsiteX4" fmla="*/ 0 w 6254806"/>
              <a:gd name="connsiteY4" fmla="*/ 493776 h 98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54806" h="987552">
                <a:moveTo>
                  <a:pt x="493776" y="0"/>
                </a:moveTo>
                <a:lnTo>
                  <a:pt x="6254806" y="0"/>
                </a:lnTo>
                <a:lnTo>
                  <a:pt x="6254806" y="987552"/>
                </a:lnTo>
                <a:lnTo>
                  <a:pt x="493776" y="987552"/>
                </a:lnTo>
                <a:lnTo>
                  <a:pt x="0" y="493776"/>
                </a:lnTo>
                <a:close/>
              </a:path>
            </a:pathLst>
          </a:custGeom>
          <a:solidFill>
            <a:srgbClr val="C0392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3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Create a Solution</a:t>
            </a:r>
          </a:p>
        </p:txBody>
      </p:sp>
      <p:sp>
        <p:nvSpPr>
          <p:cNvPr id="23" name="Freeform 68">
            <a:extLst>
              <a:ext uri="{FF2B5EF4-FFF2-40B4-BE49-F238E27FC236}">
                <a16:creationId xmlns:a16="http://schemas.microsoft.com/office/drawing/2014/main" id="{CC37FA2E-9561-EB4A-AC23-0BA3DCDC99B6}"/>
              </a:ext>
            </a:extLst>
          </p:cNvPr>
          <p:cNvSpPr/>
          <p:nvPr/>
        </p:nvSpPr>
        <p:spPr>
          <a:xfrm>
            <a:off x="3518791" y="4912209"/>
            <a:ext cx="1305294" cy="740664"/>
          </a:xfrm>
          <a:custGeom>
            <a:avLst/>
            <a:gdLst>
              <a:gd name="connsiteX0" fmla="*/ 0 w 1740392"/>
              <a:gd name="connsiteY0" fmla="*/ 0 h 987552"/>
              <a:gd name="connsiteX1" fmla="*/ 1740392 w 1740392"/>
              <a:gd name="connsiteY1" fmla="*/ 0 h 987552"/>
              <a:gd name="connsiteX2" fmla="*/ 1246616 w 1740392"/>
              <a:gd name="connsiteY2" fmla="*/ 493776 h 987552"/>
              <a:gd name="connsiteX3" fmla="*/ 1740392 w 1740392"/>
              <a:gd name="connsiteY3" fmla="*/ 987552 h 987552"/>
              <a:gd name="connsiteX4" fmla="*/ 0 w 1740392"/>
              <a:gd name="connsiteY4" fmla="*/ 987552 h 987552"/>
              <a:gd name="connsiteX5" fmla="*/ 0 w 1740392"/>
              <a:gd name="connsiteY5" fmla="*/ 493776 h 98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0392" h="987552">
                <a:moveTo>
                  <a:pt x="0" y="0"/>
                </a:moveTo>
                <a:lnTo>
                  <a:pt x="1740392" y="0"/>
                </a:lnTo>
                <a:lnTo>
                  <a:pt x="1246616" y="493776"/>
                </a:lnTo>
                <a:lnTo>
                  <a:pt x="1740392" y="987552"/>
                </a:lnTo>
                <a:lnTo>
                  <a:pt x="0" y="987552"/>
                </a:lnTo>
                <a:lnTo>
                  <a:pt x="0" y="493776"/>
                </a:lnTo>
                <a:close/>
              </a:path>
            </a:pathLst>
          </a:custGeom>
          <a:solidFill>
            <a:srgbClr val="C0392B"/>
          </a:solidFill>
          <a:ln w="25400" cap="flat" cmpd="sng" algn="ctr">
            <a:noFill/>
            <a:prstDash val="solid"/>
          </a:ln>
          <a:effectLst/>
        </p:spPr>
        <p:txBody>
          <a:bodyPr lIns="274320" tIns="0" bIns="0" rtlCol="0" anchor="ctr"/>
          <a:lstStyle/>
          <a:p>
            <a:pPr marL="0" marR="0" lvl="0" indent="0" defTabSz="9143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300" b="1" i="0" u="none" strike="noStrike" kern="0" cap="none" spc="0" normalizeH="0" baseline="0" noProof="0">
                <a:ln>
                  <a:noFill/>
                </a:ln>
                <a:solidFill>
                  <a:srgbClr val="C0392B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994268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4">
            <a:extLst>
              <a:ext uri="{FF2B5EF4-FFF2-40B4-BE49-F238E27FC236}">
                <a16:creationId xmlns:a16="http://schemas.microsoft.com/office/drawing/2014/main" id="{2D4CF55E-1ED3-5744-A691-B7E9C8D2CED0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Objectives</a:t>
            </a:r>
            <a:endParaRPr kumimoji="0" lang="en-US" sz="3200" b="1" i="0" u="none" strike="noStrike" kern="1200" cap="small" spc="0" normalizeH="0" baseline="0" noProof="0" dirty="0">
              <a:ln>
                <a:noFill/>
              </a:ln>
              <a:solidFill>
                <a:srgbClr val="2F3A46"/>
              </a:solidFill>
              <a:effectLst/>
              <a:uLnTx/>
              <a:uFillTx/>
              <a:latin typeface="Open Sans" panose="020B0606030504020204" pitchFamily="34" charset="0"/>
            </a:endParaRP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A03F206E-0723-8443-AD69-C39AE5A6B0FF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Crime Scene CDMX</a:t>
            </a:r>
            <a:endParaRPr kumimoji="0" lang="en-US" sz="1600" b="0" i="0" u="none" strike="noStrike" kern="1200" cap="small" spc="0" normalizeH="0" baseline="0" noProof="0" dirty="0">
              <a:ln>
                <a:noFill/>
              </a:ln>
              <a:solidFill>
                <a:srgbClr val="2F3A46"/>
              </a:solidFill>
              <a:effectLst/>
              <a:uLnTx/>
              <a:uFillTx/>
              <a:latin typeface="Open Sans" panose="020B0606030504020204" pitchFamily="34" charset="0"/>
            </a:endParaRPr>
          </a:p>
        </p:txBody>
      </p:sp>
      <p:grpSp>
        <p:nvGrpSpPr>
          <p:cNvPr id="30" name="Group 22">
            <a:extLst>
              <a:ext uri="{FF2B5EF4-FFF2-40B4-BE49-F238E27FC236}">
                <a16:creationId xmlns:a16="http://schemas.microsoft.com/office/drawing/2014/main" id="{3A27E804-AEA6-0B40-BFDC-EE6BE9F100C3}"/>
              </a:ext>
            </a:extLst>
          </p:cNvPr>
          <p:cNvGrpSpPr/>
          <p:nvPr/>
        </p:nvGrpSpPr>
        <p:grpSpPr>
          <a:xfrm>
            <a:off x="1810060" y="1611125"/>
            <a:ext cx="8425028" cy="4192087"/>
            <a:chOff x="2002972" y="638628"/>
            <a:chExt cx="8724364" cy="4630639"/>
          </a:xfrm>
        </p:grpSpPr>
        <p:grpSp>
          <p:nvGrpSpPr>
            <p:cNvPr id="31" name="Group 24">
              <a:extLst>
                <a:ext uri="{FF2B5EF4-FFF2-40B4-BE49-F238E27FC236}">
                  <a16:creationId xmlns:a16="http://schemas.microsoft.com/office/drawing/2014/main" id="{F3780C42-2B98-054A-8AA2-23A39B8A97C2}"/>
                </a:ext>
              </a:extLst>
            </p:cNvPr>
            <p:cNvGrpSpPr/>
            <p:nvPr/>
          </p:nvGrpSpPr>
          <p:grpSpPr>
            <a:xfrm>
              <a:off x="2002972" y="638628"/>
              <a:ext cx="2609877" cy="2128704"/>
              <a:chOff x="3251200" y="2177143"/>
              <a:chExt cx="2609877" cy="2128704"/>
            </a:xfrm>
          </p:grpSpPr>
          <p:sp>
            <p:nvSpPr>
              <p:cNvPr id="36" name="TextBox 32">
                <a:extLst>
                  <a:ext uri="{FF2B5EF4-FFF2-40B4-BE49-F238E27FC236}">
                    <a16:creationId xmlns:a16="http://schemas.microsoft.com/office/drawing/2014/main" id="{19B2529F-5D66-8349-BCE0-AFFFFDA0F68E}"/>
                  </a:ext>
                </a:extLst>
              </p:cNvPr>
              <p:cNvSpPr txBox="1"/>
              <p:nvPr/>
            </p:nvSpPr>
            <p:spPr>
              <a:xfrm>
                <a:off x="3251200" y="2177143"/>
                <a:ext cx="819028" cy="800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3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4B2C50">
                        <a:lumMod val="75000"/>
                      </a:srgbClr>
                    </a:solidFill>
                    <a:effectLst/>
                    <a:uLnTx/>
                    <a:uFillTx/>
                  </a:rPr>
                  <a:t>01</a:t>
                </a:r>
              </a:p>
            </p:txBody>
          </p:sp>
          <p:sp>
            <p:nvSpPr>
              <p:cNvPr id="37" name="TextBox 33">
                <a:extLst>
                  <a:ext uri="{FF2B5EF4-FFF2-40B4-BE49-F238E27FC236}">
                    <a16:creationId xmlns:a16="http://schemas.microsoft.com/office/drawing/2014/main" id="{C6D46350-95FF-5B48-849E-A2645BC1DA10}"/>
                  </a:ext>
                </a:extLst>
              </p:cNvPr>
              <p:cNvSpPr txBox="1"/>
              <p:nvPr/>
            </p:nvSpPr>
            <p:spPr>
              <a:xfrm>
                <a:off x="3251200" y="3029650"/>
                <a:ext cx="1758624" cy="3399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all" spc="0" normalizeH="0" baseline="0" noProof="0" dirty="0">
                    <a:ln>
                      <a:noFill/>
                    </a:ln>
                    <a:solidFill>
                      <a:srgbClr val="2C3E50"/>
                    </a:solidFill>
                    <a:effectLst/>
                    <a:uLnTx/>
                    <a:uFillTx/>
                  </a:rPr>
                  <a:t>Database Analysis</a:t>
                </a:r>
              </a:p>
            </p:txBody>
          </p:sp>
          <p:sp>
            <p:nvSpPr>
              <p:cNvPr id="38" name="TextBox 34">
                <a:extLst>
                  <a:ext uri="{FF2B5EF4-FFF2-40B4-BE49-F238E27FC236}">
                    <a16:creationId xmlns:a16="http://schemas.microsoft.com/office/drawing/2014/main" id="{15622C88-1A5B-3249-AA02-2D5F9E0C375D}"/>
                  </a:ext>
                </a:extLst>
              </p:cNvPr>
              <p:cNvSpPr txBox="1"/>
              <p:nvPr/>
            </p:nvSpPr>
            <p:spPr>
              <a:xfrm>
                <a:off x="3251201" y="3591901"/>
                <a:ext cx="2609876" cy="7139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just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50000"/>
                      </a:prstClr>
                    </a:solidFill>
                    <a:effectLst/>
                    <a:uLnTx/>
                    <a:uFillTx/>
                  </a:rPr>
                  <a:t>Analysis Crime data from CDMX  to find  the number of crime reports 2016-2019.</a:t>
                </a:r>
              </a:p>
            </p:txBody>
          </p:sp>
        </p:grpSp>
        <p:grpSp>
          <p:nvGrpSpPr>
            <p:cNvPr id="32" name="Group 26">
              <a:extLst>
                <a:ext uri="{FF2B5EF4-FFF2-40B4-BE49-F238E27FC236}">
                  <a16:creationId xmlns:a16="http://schemas.microsoft.com/office/drawing/2014/main" id="{2A3E7EA4-C384-2644-AD2C-B4F5CC9E47C8}"/>
                </a:ext>
              </a:extLst>
            </p:cNvPr>
            <p:cNvGrpSpPr/>
            <p:nvPr/>
          </p:nvGrpSpPr>
          <p:grpSpPr>
            <a:xfrm>
              <a:off x="2002972" y="1470123"/>
              <a:ext cx="8724364" cy="3799144"/>
              <a:chOff x="3251200" y="192866"/>
              <a:chExt cx="8724364" cy="3799144"/>
            </a:xfrm>
          </p:grpSpPr>
          <p:sp>
            <p:nvSpPr>
              <p:cNvPr id="33" name="TextBox 28">
                <a:extLst>
                  <a:ext uri="{FF2B5EF4-FFF2-40B4-BE49-F238E27FC236}">
                    <a16:creationId xmlns:a16="http://schemas.microsoft.com/office/drawing/2014/main" id="{C63E49C7-1BCC-B844-B4C3-655980BA6396}"/>
                  </a:ext>
                </a:extLst>
              </p:cNvPr>
              <p:cNvSpPr txBox="1"/>
              <p:nvPr/>
            </p:nvSpPr>
            <p:spPr>
              <a:xfrm>
                <a:off x="3251200" y="2177143"/>
                <a:ext cx="819028" cy="800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300" b="1" i="0" u="none" strike="noStrike" kern="0" cap="none" spc="0" normalizeH="0" baseline="0" noProof="0">
                    <a:ln>
                      <a:noFill/>
                    </a:ln>
                    <a:solidFill>
                      <a:srgbClr val="9BBB59">
                        <a:lumMod val="75000"/>
                      </a:srgbClr>
                    </a:solidFill>
                    <a:effectLst/>
                    <a:uLnTx/>
                    <a:uFillTx/>
                  </a:rPr>
                  <a:t>04</a:t>
                </a:r>
              </a:p>
            </p:txBody>
          </p:sp>
          <p:sp>
            <p:nvSpPr>
              <p:cNvPr id="34" name="TextBox 30">
                <a:extLst>
                  <a:ext uri="{FF2B5EF4-FFF2-40B4-BE49-F238E27FC236}">
                    <a16:creationId xmlns:a16="http://schemas.microsoft.com/office/drawing/2014/main" id="{6F54BF4E-F4EE-BB4C-B54E-BE5BCD3A7403}"/>
                  </a:ext>
                </a:extLst>
              </p:cNvPr>
              <p:cNvSpPr txBox="1"/>
              <p:nvPr/>
            </p:nvSpPr>
            <p:spPr>
              <a:xfrm>
                <a:off x="9914164" y="192866"/>
                <a:ext cx="2061400" cy="3399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all" spc="0" normalizeH="0" baseline="0" noProof="0" dirty="0">
                    <a:ln>
                      <a:noFill/>
                    </a:ln>
                    <a:solidFill>
                      <a:srgbClr val="2C3E50"/>
                    </a:solidFill>
                    <a:effectLst/>
                    <a:uLnTx/>
                    <a:uFillTx/>
                  </a:rPr>
                  <a:t>Deep Crime learning  </a:t>
                </a:r>
              </a:p>
            </p:txBody>
          </p:sp>
          <p:sp>
            <p:nvSpPr>
              <p:cNvPr id="35" name="TextBox 31">
                <a:extLst>
                  <a:ext uri="{FF2B5EF4-FFF2-40B4-BE49-F238E27FC236}">
                    <a16:creationId xmlns:a16="http://schemas.microsoft.com/office/drawing/2014/main" id="{3741ED75-6EE0-CC49-8EF8-AE558A20621D}"/>
                  </a:ext>
                </a:extLst>
              </p:cNvPr>
              <p:cNvSpPr txBox="1"/>
              <p:nvPr/>
            </p:nvSpPr>
            <p:spPr>
              <a:xfrm>
                <a:off x="3251201" y="3482048"/>
                <a:ext cx="2350358" cy="5099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just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50000"/>
                      </a:prstClr>
                    </a:solidFill>
                    <a:effectLst/>
                    <a:uLnTx/>
                    <a:uFillTx/>
                  </a:rPr>
                  <a:t>Predict critical events through data. </a:t>
                </a:r>
              </a:p>
            </p:txBody>
          </p:sp>
        </p:grpSp>
      </p:grpSp>
      <p:grpSp>
        <p:nvGrpSpPr>
          <p:cNvPr id="39" name="Group 35">
            <a:extLst>
              <a:ext uri="{FF2B5EF4-FFF2-40B4-BE49-F238E27FC236}">
                <a16:creationId xmlns:a16="http://schemas.microsoft.com/office/drawing/2014/main" id="{BB07EEDC-26F4-0B48-89C7-9345C71910C5}"/>
              </a:ext>
            </a:extLst>
          </p:cNvPr>
          <p:cNvGrpSpPr/>
          <p:nvPr/>
        </p:nvGrpSpPr>
        <p:grpSpPr>
          <a:xfrm>
            <a:off x="4833024" y="1611125"/>
            <a:ext cx="2874217" cy="4376753"/>
            <a:chOff x="2002972" y="638628"/>
            <a:chExt cx="2976336" cy="4834624"/>
          </a:xfrm>
        </p:grpSpPr>
        <p:grpSp>
          <p:nvGrpSpPr>
            <p:cNvPr id="40" name="Group 36">
              <a:extLst>
                <a:ext uri="{FF2B5EF4-FFF2-40B4-BE49-F238E27FC236}">
                  <a16:creationId xmlns:a16="http://schemas.microsoft.com/office/drawing/2014/main" id="{54666E66-94FE-4844-B82C-E8BBEAE1F54C}"/>
                </a:ext>
              </a:extLst>
            </p:cNvPr>
            <p:cNvGrpSpPr/>
            <p:nvPr/>
          </p:nvGrpSpPr>
          <p:grpSpPr>
            <a:xfrm>
              <a:off x="2002972" y="638628"/>
              <a:ext cx="2976336" cy="2018852"/>
              <a:chOff x="3251200" y="2177143"/>
              <a:chExt cx="2976336" cy="2018852"/>
            </a:xfrm>
          </p:grpSpPr>
          <p:sp>
            <p:nvSpPr>
              <p:cNvPr id="45" name="TextBox 41">
                <a:extLst>
                  <a:ext uri="{FF2B5EF4-FFF2-40B4-BE49-F238E27FC236}">
                    <a16:creationId xmlns:a16="http://schemas.microsoft.com/office/drawing/2014/main" id="{92DBC2EA-8B9B-8249-AF13-B866EEFC25CC}"/>
                  </a:ext>
                </a:extLst>
              </p:cNvPr>
              <p:cNvSpPr txBox="1"/>
              <p:nvPr/>
            </p:nvSpPr>
            <p:spPr>
              <a:xfrm>
                <a:off x="3251200" y="2177143"/>
                <a:ext cx="819028" cy="800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300" b="1" i="0" u="none" strike="noStrike" kern="0" cap="none" spc="0" normalizeH="0" baseline="0" noProof="0">
                    <a:ln>
                      <a:noFill/>
                    </a:ln>
                    <a:solidFill>
                      <a:srgbClr val="C0392B">
                        <a:lumMod val="75000"/>
                      </a:srgbClr>
                    </a:solidFill>
                    <a:effectLst/>
                    <a:uLnTx/>
                    <a:uFillTx/>
                  </a:rPr>
                  <a:t>02</a:t>
                </a:r>
              </a:p>
            </p:txBody>
          </p:sp>
          <p:sp>
            <p:nvSpPr>
              <p:cNvPr id="46" name="TextBox 42">
                <a:extLst>
                  <a:ext uri="{FF2B5EF4-FFF2-40B4-BE49-F238E27FC236}">
                    <a16:creationId xmlns:a16="http://schemas.microsoft.com/office/drawing/2014/main" id="{E54E0E2C-FCF6-4F43-A6CA-63AFB5D28AE7}"/>
                  </a:ext>
                </a:extLst>
              </p:cNvPr>
              <p:cNvSpPr txBox="1"/>
              <p:nvPr/>
            </p:nvSpPr>
            <p:spPr>
              <a:xfrm>
                <a:off x="3251200" y="3029650"/>
                <a:ext cx="1917980" cy="3399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all" spc="0" normalizeH="0" baseline="0" noProof="0" dirty="0">
                    <a:ln>
                      <a:noFill/>
                    </a:ln>
                    <a:solidFill>
                      <a:srgbClr val="2C3E50"/>
                    </a:solidFill>
                    <a:effectLst/>
                    <a:uLnTx/>
                    <a:uFillTx/>
                  </a:rPr>
                  <a:t>Find crime relation</a:t>
                </a:r>
              </a:p>
            </p:txBody>
          </p:sp>
          <p:sp>
            <p:nvSpPr>
              <p:cNvPr id="47" name="TextBox 43">
                <a:extLst>
                  <a:ext uri="{FF2B5EF4-FFF2-40B4-BE49-F238E27FC236}">
                    <a16:creationId xmlns:a16="http://schemas.microsoft.com/office/drawing/2014/main" id="{A1111338-FD84-4D4B-9F01-5A4F1835407C}"/>
                  </a:ext>
                </a:extLst>
              </p:cNvPr>
              <p:cNvSpPr txBox="1"/>
              <p:nvPr/>
            </p:nvSpPr>
            <p:spPr>
              <a:xfrm>
                <a:off x="3251200" y="3482048"/>
                <a:ext cx="2976336" cy="7139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just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50000"/>
                      </a:prstClr>
                    </a:solidFill>
                    <a:effectLst/>
                    <a:uLnTx/>
                    <a:uFillTx/>
                  </a:rPr>
                  <a:t>Create a </a:t>
                </a:r>
                <a:r>
                  <a:rPr kumimoji="0" lang="en-US" sz="12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>
                        <a:lumMod val="50000"/>
                      </a:prstClr>
                    </a:solidFill>
                    <a:effectLst/>
                    <a:uLnTx/>
                    <a:uFillTx/>
                  </a:rPr>
                  <a:t>DataFrame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50000"/>
                      </a:prstClr>
                    </a:solidFill>
                    <a:effectLst/>
                    <a:uLnTx/>
                    <a:uFillTx/>
                  </a:rPr>
                  <a:t> to find a relationship between types of crimes., place and frequency.</a:t>
                </a:r>
              </a:p>
            </p:txBody>
          </p:sp>
        </p:grpSp>
        <p:grpSp>
          <p:nvGrpSpPr>
            <p:cNvPr id="41" name="Group 37">
              <a:extLst>
                <a:ext uri="{FF2B5EF4-FFF2-40B4-BE49-F238E27FC236}">
                  <a16:creationId xmlns:a16="http://schemas.microsoft.com/office/drawing/2014/main" id="{93933E43-50DE-BB45-BAC3-C40226B26FC3}"/>
                </a:ext>
              </a:extLst>
            </p:cNvPr>
            <p:cNvGrpSpPr/>
            <p:nvPr/>
          </p:nvGrpSpPr>
          <p:grpSpPr>
            <a:xfrm>
              <a:off x="2002972" y="3454400"/>
              <a:ext cx="2976336" cy="2018852"/>
              <a:chOff x="3251200" y="2177143"/>
              <a:chExt cx="2976336" cy="2018852"/>
            </a:xfrm>
          </p:grpSpPr>
          <p:sp>
            <p:nvSpPr>
              <p:cNvPr id="42" name="TextBox 38">
                <a:extLst>
                  <a:ext uri="{FF2B5EF4-FFF2-40B4-BE49-F238E27FC236}">
                    <a16:creationId xmlns:a16="http://schemas.microsoft.com/office/drawing/2014/main" id="{ACACCC49-59E8-C547-A0C3-3EF25C81F9A4}"/>
                  </a:ext>
                </a:extLst>
              </p:cNvPr>
              <p:cNvSpPr txBox="1"/>
              <p:nvPr/>
            </p:nvSpPr>
            <p:spPr>
              <a:xfrm>
                <a:off x="3251200" y="2177143"/>
                <a:ext cx="819028" cy="800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300" b="1" i="0" u="none" strike="noStrike" kern="0" cap="none" spc="0" normalizeH="0" baseline="0" noProof="0">
                    <a:ln>
                      <a:noFill/>
                    </a:ln>
                    <a:solidFill>
                      <a:srgbClr val="16A085">
                        <a:lumMod val="75000"/>
                      </a:srgbClr>
                    </a:solidFill>
                    <a:effectLst/>
                    <a:uLnTx/>
                    <a:uFillTx/>
                  </a:rPr>
                  <a:t>05</a:t>
                </a:r>
              </a:p>
            </p:txBody>
          </p:sp>
          <p:sp>
            <p:nvSpPr>
              <p:cNvPr id="43" name="TextBox 39">
                <a:extLst>
                  <a:ext uri="{FF2B5EF4-FFF2-40B4-BE49-F238E27FC236}">
                    <a16:creationId xmlns:a16="http://schemas.microsoft.com/office/drawing/2014/main" id="{1012198D-1938-D846-926E-B40BC95F9D21}"/>
                  </a:ext>
                </a:extLst>
              </p:cNvPr>
              <p:cNvSpPr txBox="1"/>
              <p:nvPr/>
            </p:nvSpPr>
            <p:spPr>
              <a:xfrm>
                <a:off x="3251200" y="3029650"/>
                <a:ext cx="1895804" cy="3399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all" spc="0" normalizeH="0" baseline="0" noProof="0" dirty="0">
                    <a:ln>
                      <a:noFill/>
                    </a:ln>
                    <a:solidFill>
                      <a:srgbClr val="2C3E50"/>
                    </a:solidFill>
                    <a:effectLst/>
                    <a:uLnTx/>
                    <a:uFillTx/>
                  </a:rPr>
                  <a:t>Create API Live Map </a:t>
                </a:r>
              </a:p>
            </p:txBody>
          </p:sp>
          <p:sp>
            <p:nvSpPr>
              <p:cNvPr id="44" name="TextBox 40">
                <a:extLst>
                  <a:ext uri="{FF2B5EF4-FFF2-40B4-BE49-F238E27FC236}">
                    <a16:creationId xmlns:a16="http://schemas.microsoft.com/office/drawing/2014/main" id="{917036F3-2AE5-9847-98CA-CD79881666C6}"/>
                  </a:ext>
                </a:extLst>
              </p:cNvPr>
              <p:cNvSpPr txBox="1"/>
              <p:nvPr/>
            </p:nvSpPr>
            <p:spPr>
              <a:xfrm>
                <a:off x="3251200" y="3482048"/>
                <a:ext cx="2976336" cy="7139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just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50000"/>
                      </a:prstClr>
                    </a:solidFill>
                    <a:effectLst/>
                    <a:uLnTx/>
                    <a:uFillTx/>
                  </a:rPr>
                  <a:t>Create a live map that can help the users to have a better perspective of crime in their neighborhoods.</a:t>
                </a:r>
              </a:p>
            </p:txBody>
          </p:sp>
        </p:grpSp>
      </p:grpSp>
      <p:grpSp>
        <p:nvGrpSpPr>
          <p:cNvPr id="48" name="Group 45">
            <a:extLst>
              <a:ext uri="{FF2B5EF4-FFF2-40B4-BE49-F238E27FC236}">
                <a16:creationId xmlns:a16="http://schemas.microsoft.com/office/drawing/2014/main" id="{9A738887-2AAF-7947-B15C-942EEC77F1D6}"/>
              </a:ext>
            </a:extLst>
          </p:cNvPr>
          <p:cNvGrpSpPr/>
          <p:nvPr/>
        </p:nvGrpSpPr>
        <p:grpSpPr>
          <a:xfrm>
            <a:off x="1775520" y="1611125"/>
            <a:ext cx="9308572" cy="3581310"/>
            <a:chOff x="-3411764" y="2177143"/>
            <a:chExt cx="9639300" cy="3955966"/>
          </a:xfrm>
        </p:grpSpPr>
        <p:sp>
          <p:nvSpPr>
            <p:cNvPr id="49" name="TextBox 50">
              <a:extLst>
                <a:ext uri="{FF2B5EF4-FFF2-40B4-BE49-F238E27FC236}">
                  <a16:creationId xmlns:a16="http://schemas.microsoft.com/office/drawing/2014/main" id="{DE2A44C8-3FA2-C14E-ADC1-C30E7F6D5669}"/>
                </a:ext>
              </a:extLst>
            </p:cNvPr>
            <p:cNvSpPr txBox="1"/>
            <p:nvPr/>
          </p:nvSpPr>
          <p:spPr>
            <a:xfrm>
              <a:off x="3251200" y="2177143"/>
              <a:ext cx="819028" cy="800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300" b="1" i="0" u="none" strike="noStrike" kern="0" cap="none" spc="0" normalizeH="0" baseline="0" noProof="0">
                  <a:ln>
                    <a:noFill/>
                  </a:ln>
                  <a:solidFill>
                    <a:srgbClr val="F39C12">
                      <a:lumMod val="75000"/>
                    </a:srgbClr>
                  </a:solidFill>
                  <a:effectLst/>
                  <a:uLnTx/>
                  <a:uFillTx/>
                </a:rPr>
                <a:t>03</a:t>
              </a:r>
            </a:p>
          </p:txBody>
        </p:sp>
        <p:sp>
          <p:nvSpPr>
            <p:cNvPr id="50" name="TextBox 58">
              <a:extLst>
                <a:ext uri="{FF2B5EF4-FFF2-40B4-BE49-F238E27FC236}">
                  <a16:creationId xmlns:a16="http://schemas.microsoft.com/office/drawing/2014/main" id="{923B6058-0DDB-9148-8649-5AAC2EC44FB7}"/>
                </a:ext>
              </a:extLst>
            </p:cNvPr>
            <p:cNvSpPr txBox="1"/>
            <p:nvPr/>
          </p:nvSpPr>
          <p:spPr>
            <a:xfrm>
              <a:off x="-3411764" y="5793134"/>
              <a:ext cx="1529883" cy="3399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all" spc="0" normalizeH="0" baseline="0" noProof="0" dirty="0">
                  <a:ln>
                    <a:noFill/>
                  </a:ln>
                  <a:solidFill>
                    <a:srgbClr val="2C3E50"/>
                  </a:solidFill>
                  <a:effectLst/>
                  <a:uLnTx/>
                  <a:uFillTx/>
                </a:rPr>
                <a:t>Crime Forecast</a:t>
              </a:r>
            </a:p>
          </p:txBody>
        </p:sp>
        <p:sp>
          <p:nvSpPr>
            <p:cNvPr id="51" name="TextBox 59">
              <a:extLst>
                <a:ext uri="{FF2B5EF4-FFF2-40B4-BE49-F238E27FC236}">
                  <a16:creationId xmlns:a16="http://schemas.microsoft.com/office/drawing/2014/main" id="{EC4044CF-F779-6C4D-96E9-AA4D054EB586}"/>
                </a:ext>
              </a:extLst>
            </p:cNvPr>
            <p:cNvSpPr txBox="1"/>
            <p:nvPr/>
          </p:nvSpPr>
          <p:spPr>
            <a:xfrm>
              <a:off x="3251200" y="3482048"/>
              <a:ext cx="2976336" cy="5099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</a:rPr>
                <a:t>Find an </a:t>
              </a: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</a:rPr>
                <a:t>Algorythm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</a:rPr>
                <a:t> that can predict relationships between crimes 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0211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4">
            <a:extLst>
              <a:ext uri="{FF2B5EF4-FFF2-40B4-BE49-F238E27FC236}">
                <a16:creationId xmlns:a16="http://schemas.microsoft.com/office/drawing/2014/main" id="{2D4CF55E-1ED3-5744-A691-B7E9C8D2CED0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Hypothesis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A03F206E-0723-8443-AD69-C39AE5A6B0FF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Crime Scene CDMX</a:t>
            </a:r>
            <a:endParaRPr kumimoji="0" lang="en-US" sz="1600" b="0" i="0" u="none" strike="noStrike" kern="1200" cap="small" spc="0" normalizeH="0" baseline="0" noProof="0" dirty="0">
              <a:ln>
                <a:noFill/>
              </a:ln>
              <a:solidFill>
                <a:srgbClr val="2F3A46"/>
              </a:solidFill>
              <a:effectLst/>
              <a:uLnTx/>
              <a:uFillTx/>
              <a:latin typeface="Open Sans" panose="020B0606030504020204" pitchFamily="34" charset="0"/>
            </a:endParaRPr>
          </a:p>
        </p:txBody>
      </p:sp>
      <p:sp>
        <p:nvSpPr>
          <p:cNvPr id="26" name="TextBox 34">
            <a:extLst>
              <a:ext uri="{FF2B5EF4-FFF2-40B4-BE49-F238E27FC236}">
                <a16:creationId xmlns:a16="http://schemas.microsoft.com/office/drawing/2014/main" id="{87F15C82-E540-A241-9037-837ED391AD4A}"/>
              </a:ext>
            </a:extLst>
          </p:cNvPr>
          <p:cNvSpPr txBox="1"/>
          <p:nvPr/>
        </p:nvSpPr>
        <p:spPr>
          <a:xfrm>
            <a:off x="1838176" y="2125204"/>
            <a:ext cx="891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14354">
              <a:defRPr/>
            </a:pPr>
            <a:r>
              <a:rPr lang="es-MX" dirty="0"/>
              <a:t>“</a:t>
            </a:r>
            <a:r>
              <a:rPr lang="es-MX" b="1" i="1" dirty="0"/>
              <a:t>Determine the difference crime rate, between Districts to identify the most recurring crimes in each one  and analyze the crime behaviour by year.”</a:t>
            </a:r>
            <a:endParaRPr kumimoji="0" lang="en-US" sz="1200" b="1" i="1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A73D30E-E543-3D4C-9B9E-D0B73AB34025}"/>
              </a:ext>
            </a:extLst>
          </p:cNvPr>
          <p:cNvSpPr/>
          <p:nvPr/>
        </p:nvSpPr>
        <p:spPr>
          <a:xfrm>
            <a:off x="1861988" y="3647599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MX" b="1" i="1" dirty="0">
                <a:solidFill>
                  <a:srgbClr val="1D1C1D"/>
                </a:solidFill>
                <a:latin typeface="Slack-Lato"/>
              </a:rPr>
              <a:t>What are the highest crime rate Districts?</a:t>
            </a:r>
          </a:p>
          <a:p>
            <a:endParaRPr lang="es-MX" b="1" i="1" dirty="0">
              <a:solidFill>
                <a:srgbClr val="1D1C1D"/>
              </a:solidFill>
              <a:latin typeface="Slack-Lato"/>
            </a:endParaRPr>
          </a:p>
          <a:p>
            <a:r>
              <a:rPr lang="es-MX" b="1" i="1" dirty="0">
                <a:solidFill>
                  <a:srgbClr val="1D1C1D"/>
                </a:solidFill>
                <a:latin typeface="Slack-Lato"/>
              </a:rPr>
              <a:t>What are the mos recurring cimes in each District?</a:t>
            </a:r>
          </a:p>
          <a:p>
            <a:endParaRPr lang="es-MX" b="1" i="1" dirty="0">
              <a:solidFill>
                <a:srgbClr val="1D1C1D"/>
              </a:solidFill>
              <a:latin typeface="Slack-Lato"/>
            </a:endParaRPr>
          </a:p>
          <a:p>
            <a:r>
              <a:rPr lang="es-MX" b="1" i="1" dirty="0">
                <a:solidFill>
                  <a:srgbClr val="1D1C1D"/>
                </a:solidFill>
                <a:latin typeface="Slack-Lato"/>
              </a:rPr>
              <a:t>How does each crime behave through the years?</a:t>
            </a:r>
            <a:endParaRPr lang="es-MX" b="1" i="1" dirty="0">
              <a:solidFill>
                <a:srgbClr val="1D1C1D"/>
              </a:solidFill>
              <a:effectLst/>
              <a:latin typeface="Slack-Lato"/>
            </a:endParaRPr>
          </a:p>
        </p:txBody>
      </p:sp>
    </p:spTree>
    <p:extLst>
      <p:ext uri="{BB962C8B-B14F-4D97-AF65-F5344CB8AC3E}">
        <p14:creationId xmlns:p14="http://schemas.microsoft.com/office/powerpoint/2010/main" val="2223578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4">
            <a:extLst>
              <a:ext uri="{FF2B5EF4-FFF2-40B4-BE49-F238E27FC236}">
                <a16:creationId xmlns:a16="http://schemas.microsoft.com/office/drawing/2014/main" id="{BCD19D2A-1176-044D-9506-8B79D78BF220}"/>
              </a:ext>
            </a:extLst>
          </p:cNvPr>
          <p:cNvSpPr txBox="1">
            <a:spLocks/>
          </p:cNvSpPr>
          <p:nvPr/>
        </p:nvSpPr>
        <p:spPr>
          <a:xfrm>
            <a:off x="763556" y="-116844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 err="1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KeyPoints</a:t>
            </a:r>
            <a:endParaRPr kumimoji="0" lang="en-US" sz="3200" b="1" i="0" u="none" strike="noStrike" kern="1200" cap="small" spc="0" normalizeH="0" baseline="0" noProof="0" dirty="0">
              <a:ln>
                <a:noFill/>
              </a:ln>
              <a:solidFill>
                <a:srgbClr val="2F3A46"/>
              </a:solidFill>
              <a:effectLst/>
              <a:uLnTx/>
              <a:uFillTx/>
              <a:latin typeface="Open Sans" panose="020B0606030504020204" pitchFamily="34" charset="0"/>
            </a:endParaRP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0B76C640-144D-9C4C-89AD-C46F4442EEA9}"/>
              </a:ext>
            </a:extLst>
          </p:cNvPr>
          <p:cNvSpPr txBox="1">
            <a:spLocks/>
          </p:cNvSpPr>
          <p:nvPr/>
        </p:nvSpPr>
        <p:spPr>
          <a:xfrm>
            <a:off x="2570585" y="447191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Crime Scene CDMX</a:t>
            </a:r>
          </a:p>
        </p:txBody>
      </p:sp>
      <p:grpSp>
        <p:nvGrpSpPr>
          <p:cNvPr id="24" name="Group 12">
            <a:extLst>
              <a:ext uri="{FF2B5EF4-FFF2-40B4-BE49-F238E27FC236}">
                <a16:creationId xmlns:a16="http://schemas.microsoft.com/office/drawing/2014/main" id="{5DCE68BA-4BAE-E647-A0F4-6D5F2B109AF7}"/>
              </a:ext>
            </a:extLst>
          </p:cNvPr>
          <p:cNvGrpSpPr/>
          <p:nvPr/>
        </p:nvGrpSpPr>
        <p:grpSpPr>
          <a:xfrm>
            <a:off x="3887756" y="1067709"/>
            <a:ext cx="4368800" cy="5441040"/>
            <a:chOff x="3556000" y="168731"/>
            <a:chExt cx="5080000" cy="6520538"/>
          </a:xfrm>
        </p:grpSpPr>
        <p:sp>
          <p:nvSpPr>
            <p:cNvPr id="25" name="Oval 9">
              <a:extLst>
                <a:ext uri="{FF2B5EF4-FFF2-40B4-BE49-F238E27FC236}">
                  <a16:creationId xmlns:a16="http://schemas.microsoft.com/office/drawing/2014/main" id="{4EF0FAD2-590D-6E44-BEA4-0DCCE1FBF903}"/>
                </a:ext>
              </a:extLst>
            </p:cNvPr>
            <p:cNvSpPr/>
            <p:nvPr/>
          </p:nvSpPr>
          <p:spPr>
            <a:xfrm>
              <a:off x="3556000" y="881743"/>
              <a:ext cx="5080000" cy="5094515"/>
            </a:xfrm>
            <a:prstGeom prst="ellipse">
              <a:avLst/>
            </a:prstGeom>
            <a:solidFill>
              <a:sysClr val="windowText" lastClr="000000">
                <a:lumMod val="75000"/>
                <a:lumOff val="25000"/>
              </a:sysClr>
            </a:solidFill>
            <a:ln w="12700" cap="flat" cmpd="sng" algn="ctr">
              <a:noFill/>
              <a:prstDash val="solid"/>
              <a:miter lim="800000"/>
            </a:ln>
            <a:effectLst>
              <a:innerShdw blurRad="114300">
                <a:prstClr val="black"/>
              </a:innerShdw>
            </a:effectLst>
          </p:spPr>
          <p:txBody>
            <a:bodyPr rtlCol="0" anchor="ctr"/>
            <a:lstStyle/>
            <a:p>
              <a:pPr algn="ctr"/>
              <a:endParaRPr lang="en-US" kern="0">
                <a:solidFill>
                  <a:prstClr val="white"/>
                </a:solidFill>
                <a:latin typeface="Helvetica Light"/>
                <a:cs typeface="Helvetica Light"/>
              </a:endParaRPr>
            </a:p>
          </p:txBody>
        </p:sp>
        <p:grpSp>
          <p:nvGrpSpPr>
            <p:cNvPr id="26" name="Group 11">
              <a:extLst>
                <a:ext uri="{FF2B5EF4-FFF2-40B4-BE49-F238E27FC236}">
                  <a16:creationId xmlns:a16="http://schemas.microsoft.com/office/drawing/2014/main" id="{A4DC266B-BCE9-214C-AD91-6E084DF74406}"/>
                </a:ext>
              </a:extLst>
            </p:cNvPr>
            <p:cNvGrpSpPr/>
            <p:nvPr/>
          </p:nvGrpSpPr>
          <p:grpSpPr>
            <a:xfrm>
              <a:off x="3577771" y="168731"/>
              <a:ext cx="5036458" cy="6520538"/>
              <a:chOff x="3514272" y="101600"/>
              <a:chExt cx="5036458" cy="6520538"/>
            </a:xfrm>
          </p:grpSpPr>
          <p:sp>
            <p:nvSpPr>
              <p:cNvPr id="27" name="6-Point Star 8">
                <a:extLst>
                  <a:ext uri="{FF2B5EF4-FFF2-40B4-BE49-F238E27FC236}">
                    <a16:creationId xmlns:a16="http://schemas.microsoft.com/office/drawing/2014/main" id="{63CCB6A9-DCFB-D249-AB9C-3A140E740ACB}"/>
                  </a:ext>
                </a:extLst>
              </p:cNvPr>
              <p:cNvSpPr/>
              <p:nvPr/>
            </p:nvSpPr>
            <p:spPr>
              <a:xfrm>
                <a:off x="3514272" y="101600"/>
                <a:ext cx="5036458" cy="6520538"/>
              </a:xfrm>
              <a:prstGeom prst="star6">
                <a:avLst>
                  <a:gd name="adj" fmla="val 0"/>
                  <a:gd name="hf" fmla="val 115470"/>
                </a:avLst>
              </a:prstGeom>
              <a:solidFill>
                <a:srgbClr val="E69127"/>
              </a:solidFill>
              <a:ln w="12700" cap="flat" cmpd="sng" algn="ctr">
                <a:solidFill>
                  <a:sysClr val="window" lastClr="FFFFFF">
                    <a:lumMod val="65000"/>
                  </a:sysClr>
                </a:solidFill>
                <a:prstDash val="sysDot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kern="0">
                  <a:solidFill>
                    <a:prstClr val="white"/>
                  </a:solidFill>
                  <a:latin typeface="Helvetica Light"/>
                  <a:cs typeface="Helvetica Light"/>
                </a:endParaRPr>
              </a:p>
            </p:txBody>
          </p:sp>
          <p:sp>
            <p:nvSpPr>
              <p:cNvPr id="28" name="Parallelogram 4">
                <a:extLst>
                  <a:ext uri="{FF2B5EF4-FFF2-40B4-BE49-F238E27FC236}">
                    <a16:creationId xmlns:a16="http://schemas.microsoft.com/office/drawing/2014/main" id="{4E65DAF5-09DC-C84D-B432-420D59CE27D2}"/>
                  </a:ext>
                </a:extLst>
              </p:cNvPr>
              <p:cNvSpPr/>
              <p:nvPr/>
            </p:nvSpPr>
            <p:spPr>
              <a:xfrm flipH="1" flipV="1">
                <a:off x="4159251" y="3361870"/>
                <a:ext cx="1866900" cy="1209221"/>
              </a:xfrm>
              <a:prstGeom prst="parallelogram">
                <a:avLst>
                  <a:gd name="adj" fmla="val 51782"/>
                </a:avLst>
              </a:prstGeom>
              <a:gradFill flip="none" rotWithShape="1">
                <a:gsLst>
                  <a:gs pos="0">
                    <a:srgbClr val="E69127">
                      <a:lumMod val="5000"/>
                      <a:lumOff val="95000"/>
                    </a:srgbClr>
                  </a:gs>
                  <a:gs pos="46000">
                    <a:sysClr val="window" lastClr="FFFFFF">
                      <a:lumMod val="75000"/>
                    </a:sysClr>
                  </a:gs>
                  <a:gs pos="100000">
                    <a:sysClr val="window" lastClr="FFFFFF">
                      <a:lumMod val="65000"/>
                    </a:sysClr>
                  </a:gs>
                </a:gsLst>
                <a:path path="circle">
                  <a:fillToRect l="50000" t="50000" r="50000" b="50000"/>
                </a:path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scene3d>
                <a:camera prst="orthographicFront"/>
                <a:lightRig rig="threePt" dir="t"/>
              </a:scene3d>
              <a:sp3d>
                <a:bevelT w="146050" h="107950" prst="angle"/>
              </a:sp3d>
            </p:spPr>
            <p:txBody>
              <a:bodyPr rtlCol="0" anchor="ctr"/>
              <a:lstStyle/>
              <a:p>
                <a:pPr algn="ctr"/>
                <a:endParaRPr lang="en-US" kern="0">
                  <a:solidFill>
                    <a:prstClr val="white"/>
                  </a:solidFill>
                  <a:latin typeface="Helvetica Light"/>
                  <a:cs typeface="Helvetica Light"/>
                </a:endParaRPr>
              </a:p>
            </p:txBody>
          </p:sp>
          <p:sp>
            <p:nvSpPr>
              <p:cNvPr id="29" name="Parallelogram 5">
                <a:extLst>
                  <a:ext uri="{FF2B5EF4-FFF2-40B4-BE49-F238E27FC236}">
                    <a16:creationId xmlns:a16="http://schemas.microsoft.com/office/drawing/2014/main" id="{858F1BCA-E261-4342-95F3-B45D1C174399}"/>
                  </a:ext>
                </a:extLst>
              </p:cNvPr>
              <p:cNvSpPr/>
              <p:nvPr/>
            </p:nvSpPr>
            <p:spPr>
              <a:xfrm flipV="1">
                <a:off x="6032501" y="3361869"/>
                <a:ext cx="1866900" cy="1209221"/>
              </a:xfrm>
              <a:prstGeom prst="parallelogram">
                <a:avLst>
                  <a:gd name="adj" fmla="val 51782"/>
                </a:avLst>
              </a:prstGeom>
              <a:gradFill flip="none" rotWithShape="1">
                <a:gsLst>
                  <a:gs pos="0">
                    <a:srgbClr val="E69127">
                      <a:lumMod val="5000"/>
                      <a:lumOff val="95000"/>
                    </a:srgbClr>
                  </a:gs>
                  <a:gs pos="46000">
                    <a:sysClr val="window" lastClr="FFFFFF">
                      <a:lumMod val="75000"/>
                    </a:sysClr>
                  </a:gs>
                  <a:gs pos="100000">
                    <a:sysClr val="window" lastClr="FFFFFF">
                      <a:lumMod val="65000"/>
                    </a:sysClr>
                  </a:gs>
                </a:gsLst>
                <a:path path="circle">
                  <a:fillToRect l="50000" t="50000" r="50000" b="50000"/>
                </a:path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scene3d>
                <a:camera prst="orthographicFront"/>
                <a:lightRig rig="threePt" dir="t"/>
              </a:scene3d>
              <a:sp3d>
                <a:bevelT w="146050" h="107950" prst="angle"/>
              </a:sp3d>
            </p:spPr>
            <p:txBody>
              <a:bodyPr rtlCol="0" anchor="ctr"/>
              <a:lstStyle/>
              <a:p>
                <a:pPr algn="ctr"/>
                <a:endParaRPr lang="en-US" kern="0">
                  <a:solidFill>
                    <a:prstClr val="white"/>
                  </a:solidFill>
                  <a:latin typeface="Helvetica Light"/>
                  <a:cs typeface="Helvetica Light"/>
                </a:endParaRPr>
              </a:p>
            </p:txBody>
          </p:sp>
          <p:sp>
            <p:nvSpPr>
              <p:cNvPr id="30" name="Diamond 6">
                <a:extLst>
                  <a:ext uri="{FF2B5EF4-FFF2-40B4-BE49-F238E27FC236}">
                    <a16:creationId xmlns:a16="http://schemas.microsoft.com/office/drawing/2014/main" id="{66A53EE1-5445-7E42-9F48-2E6A28ED5937}"/>
                  </a:ext>
                </a:extLst>
              </p:cNvPr>
              <p:cNvSpPr/>
              <p:nvPr/>
            </p:nvSpPr>
            <p:spPr>
              <a:xfrm>
                <a:off x="5401311" y="958850"/>
                <a:ext cx="1257300" cy="2403020"/>
              </a:xfrm>
              <a:prstGeom prst="diamond">
                <a:avLst/>
              </a:prstGeom>
              <a:gradFill flip="none" rotWithShape="1">
                <a:gsLst>
                  <a:gs pos="0">
                    <a:srgbClr val="E69127">
                      <a:lumMod val="5000"/>
                      <a:lumOff val="95000"/>
                    </a:srgbClr>
                  </a:gs>
                  <a:gs pos="46000">
                    <a:sysClr val="window" lastClr="FFFFFF">
                      <a:lumMod val="75000"/>
                    </a:sysClr>
                  </a:gs>
                  <a:gs pos="100000">
                    <a:sysClr val="window" lastClr="FFFFFF">
                      <a:lumMod val="65000"/>
                    </a:sysClr>
                  </a:gs>
                </a:gsLst>
                <a:path path="circle">
                  <a:fillToRect l="50000" t="50000" r="50000" b="50000"/>
                </a:path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scene3d>
                <a:camera prst="orthographicFront"/>
                <a:lightRig rig="threePt" dir="t"/>
              </a:scene3d>
              <a:sp3d>
                <a:bevelT w="146050" h="107950" prst="angle"/>
              </a:sp3d>
            </p:spPr>
            <p:txBody>
              <a:bodyPr rtlCol="0" anchor="ctr"/>
              <a:lstStyle/>
              <a:p>
                <a:pPr algn="ctr"/>
                <a:endParaRPr lang="en-US" kern="0">
                  <a:solidFill>
                    <a:prstClr val="white"/>
                  </a:solidFill>
                  <a:latin typeface="Helvetica Light"/>
                  <a:cs typeface="Helvetica Light"/>
                </a:endParaRPr>
              </a:p>
            </p:txBody>
          </p:sp>
          <p:sp>
            <p:nvSpPr>
              <p:cNvPr id="31" name="Parallelogram 2">
                <a:extLst>
                  <a:ext uri="{FF2B5EF4-FFF2-40B4-BE49-F238E27FC236}">
                    <a16:creationId xmlns:a16="http://schemas.microsoft.com/office/drawing/2014/main" id="{2F0DA4C9-4651-6147-85B7-23FE362113CB}"/>
                  </a:ext>
                </a:extLst>
              </p:cNvPr>
              <p:cNvSpPr/>
              <p:nvPr/>
            </p:nvSpPr>
            <p:spPr>
              <a:xfrm>
                <a:off x="6032501" y="2152650"/>
                <a:ext cx="1866900" cy="1209221"/>
              </a:xfrm>
              <a:prstGeom prst="parallelogram">
                <a:avLst>
                  <a:gd name="adj" fmla="val 51782"/>
                </a:avLst>
              </a:prstGeom>
              <a:gradFill flip="none" rotWithShape="1">
                <a:gsLst>
                  <a:gs pos="0">
                    <a:srgbClr val="1090CD">
                      <a:lumMod val="40000"/>
                      <a:lumOff val="60000"/>
                    </a:srgbClr>
                  </a:gs>
                  <a:gs pos="46000">
                    <a:srgbClr val="1090CD">
                      <a:lumMod val="95000"/>
                      <a:lumOff val="5000"/>
                    </a:srgbClr>
                  </a:gs>
                  <a:gs pos="100000">
                    <a:srgbClr val="1090CD">
                      <a:lumMod val="60000"/>
                    </a:srgbClr>
                  </a:gs>
                </a:gsLst>
                <a:path path="circle">
                  <a:fillToRect l="50000" t="130000" r="50000" b="-30000"/>
                </a:path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scene3d>
                <a:camera prst="orthographicFront"/>
                <a:lightRig rig="threePt" dir="t"/>
              </a:scene3d>
              <a:sp3d>
                <a:bevelT w="146050" h="107950" prst="angle"/>
              </a:sp3d>
            </p:spPr>
            <p:txBody>
              <a:bodyPr rtlCol="0" anchor="ctr"/>
              <a:lstStyle/>
              <a:p>
                <a:pPr algn="ctr"/>
                <a:endParaRPr lang="en-US" kern="0" dirty="0">
                  <a:solidFill>
                    <a:prstClr val="white"/>
                  </a:solidFill>
                  <a:latin typeface="Helvetica Light"/>
                  <a:cs typeface="Helvetica Light"/>
                </a:endParaRPr>
              </a:p>
            </p:txBody>
          </p:sp>
          <p:sp>
            <p:nvSpPr>
              <p:cNvPr id="32" name="Parallelogram 3">
                <a:extLst>
                  <a:ext uri="{FF2B5EF4-FFF2-40B4-BE49-F238E27FC236}">
                    <a16:creationId xmlns:a16="http://schemas.microsoft.com/office/drawing/2014/main" id="{56B4161E-E40D-7B4B-BD0F-9E44CA844345}"/>
                  </a:ext>
                </a:extLst>
              </p:cNvPr>
              <p:cNvSpPr/>
              <p:nvPr/>
            </p:nvSpPr>
            <p:spPr>
              <a:xfrm flipH="1">
                <a:off x="4159251" y="2152649"/>
                <a:ext cx="1866900" cy="1209221"/>
              </a:xfrm>
              <a:prstGeom prst="parallelogram">
                <a:avLst>
                  <a:gd name="adj" fmla="val 51782"/>
                </a:avLst>
              </a:prstGeom>
              <a:gradFill flip="none" rotWithShape="1">
                <a:gsLst>
                  <a:gs pos="0">
                    <a:srgbClr val="038C9F">
                      <a:lumMod val="40000"/>
                      <a:lumOff val="60000"/>
                    </a:srgbClr>
                  </a:gs>
                  <a:gs pos="46000">
                    <a:srgbClr val="038C9F">
                      <a:lumMod val="95000"/>
                      <a:lumOff val="5000"/>
                    </a:srgbClr>
                  </a:gs>
                  <a:gs pos="100000">
                    <a:srgbClr val="038C9F">
                      <a:lumMod val="60000"/>
                    </a:srgbClr>
                  </a:gs>
                </a:gsLst>
                <a:path path="circle">
                  <a:fillToRect l="50000" t="130000" r="50000" b="-30000"/>
                </a:path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scene3d>
                <a:camera prst="orthographicFront"/>
                <a:lightRig rig="threePt" dir="t"/>
              </a:scene3d>
              <a:sp3d>
                <a:bevelT w="146050" h="107950" prst="angle"/>
              </a:sp3d>
            </p:spPr>
            <p:txBody>
              <a:bodyPr rtlCol="0" anchor="ctr"/>
              <a:lstStyle/>
              <a:p>
                <a:pPr algn="ctr"/>
                <a:endParaRPr lang="en-US" kern="0" dirty="0">
                  <a:solidFill>
                    <a:prstClr val="white"/>
                  </a:solidFill>
                  <a:latin typeface="Helvetica Light"/>
                  <a:cs typeface="Helvetica Light"/>
                </a:endParaRPr>
              </a:p>
            </p:txBody>
          </p:sp>
          <p:sp>
            <p:nvSpPr>
              <p:cNvPr id="33" name="Diamond 7">
                <a:extLst>
                  <a:ext uri="{FF2B5EF4-FFF2-40B4-BE49-F238E27FC236}">
                    <a16:creationId xmlns:a16="http://schemas.microsoft.com/office/drawing/2014/main" id="{866E9C6D-651B-A743-9D23-CCFD33DE878C}"/>
                  </a:ext>
                </a:extLst>
              </p:cNvPr>
              <p:cNvSpPr/>
              <p:nvPr/>
            </p:nvSpPr>
            <p:spPr>
              <a:xfrm>
                <a:off x="5401311" y="3354159"/>
                <a:ext cx="1257300" cy="2403020"/>
              </a:xfrm>
              <a:prstGeom prst="diamond">
                <a:avLst/>
              </a:prstGeom>
              <a:gradFill flip="none" rotWithShape="1">
                <a:gsLst>
                  <a:gs pos="0">
                    <a:srgbClr val="225AA7">
                      <a:lumMod val="40000"/>
                      <a:lumOff val="60000"/>
                    </a:srgbClr>
                  </a:gs>
                  <a:gs pos="46000">
                    <a:srgbClr val="225AA7">
                      <a:lumMod val="95000"/>
                      <a:lumOff val="5000"/>
                    </a:srgbClr>
                  </a:gs>
                  <a:gs pos="100000">
                    <a:srgbClr val="225AA7">
                      <a:lumMod val="60000"/>
                    </a:srgbClr>
                  </a:gs>
                </a:gsLst>
                <a:path path="circle">
                  <a:fillToRect l="50000" t="130000" r="50000" b="-30000"/>
                </a:path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  <a:scene3d>
                <a:camera prst="orthographicFront"/>
                <a:lightRig rig="threePt" dir="t"/>
              </a:scene3d>
              <a:sp3d>
                <a:bevelT w="146050" h="107950" prst="angle"/>
              </a:sp3d>
            </p:spPr>
            <p:txBody>
              <a:bodyPr rtlCol="0" anchor="ctr"/>
              <a:lstStyle/>
              <a:p>
                <a:pPr algn="ctr"/>
                <a:endParaRPr lang="en-US" kern="0" dirty="0">
                  <a:solidFill>
                    <a:prstClr val="white"/>
                  </a:solidFill>
                  <a:latin typeface="Helvetica Light"/>
                  <a:cs typeface="Helvetica Light"/>
                </a:endParaRPr>
              </a:p>
            </p:txBody>
          </p:sp>
        </p:grpSp>
      </p:grpSp>
      <p:sp>
        <p:nvSpPr>
          <p:cNvPr id="34" name="Oval 13">
            <a:extLst>
              <a:ext uri="{FF2B5EF4-FFF2-40B4-BE49-F238E27FC236}">
                <a16:creationId xmlns:a16="http://schemas.microsoft.com/office/drawing/2014/main" id="{21225641-1186-7042-8ACA-664868085EBC}"/>
              </a:ext>
            </a:extLst>
          </p:cNvPr>
          <p:cNvSpPr/>
          <p:nvPr/>
        </p:nvSpPr>
        <p:spPr>
          <a:xfrm>
            <a:off x="4519129" y="1614519"/>
            <a:ext cx="731520" cy="731520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/>
            <a:r>
              <a:rPr lang="en-US" sz="2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01</a:t>
            </a:r>
          </a:p>
        </p:txBody>
      </p:sp>
      <p:sp>
        <p:nvSpPr>
          <p:cNvPr id="35" name="Oval 14">
            <a:extLst>
              <a:ext uri="{FF2B5EF4-FFF2-40B4-BE49-F238E27FC236}">
                <a16:creationId xmlns:a16="http://schemas.microsoft.com/office/drawing/2014/main" id="{B23F1572-A6DD-EC48-815C-1D8D9D152845}"/>
              </a:ext>
            </a:extLst>
          </p:cNvPr>
          <p:cNvSpPr/>
          <p:nvPr/>
        </p:nvSpPr>
        <p:spPr>
          <a:xfrm>
            <a:off x="6864623" y="1614519"/>
            <a:ext cx="731520" cy="731520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/>
            <a:r>
              <a:rPr lang="en-US" sz="2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02</a:t>
            </a:r>
          </a:p>
        </p:txBody>
      </p:sp>
      <p:sp>
        <p:nvSpPr>
          <p:cNvPr id="36" name="Oval 15">
            <a:extLst>
              <a:ext uri="{FF2B5EF4-FFF2-40B4-BE49-F238E27FC236}">
                <a16:creationId xmlns:a16="http://schemas.microsoft.com/office/drawing/2014/main" id="{251DA7B0-6E25-4144-BD96-6549818D6B80}"/>
              </a:ext>
            </a:extLst>
          </p:cNvPr>
          <p:cNvSpPr/>
          <p:nvPr/>
        </p:nvSpPr>
        <p:spPr>
          <a:xfrm>
            <a:off x="3519951" y="3414173"/>
            <a:ext cx="731520" cy="731520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/>
            <a:r>
              <a:rPr lang="en-US" sz="2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06</a:t>
            </a:r>
          </a:p>
        </p:txBody>
      </p:sp>
      <p:sp>
        <p:nvSpPr>
          <p:cNvPr id="37" name="Oval 16">
            <a:extLst>
              <a:ext uri="{FF2B5EF4-FFF2-40B4-BE49-F238E27FC236}">
                <a16:creationId xmlns:a16="http://schemas.microsoft.com/office/drawing/2014/main" id="{55DAFFA1-2308-1D49-A488-1C57EF97BE4B}"/>
              </a:ext>
            </a:extLst>
          </p:cNvPr>
          <p:cNvSpPr/>
          <p:nvPr/>
        </p:nvSpPr>
        <p:spPr>
          <a:xfrm>
            <a:off x="7882669" y="3414173"/>
            <a:ext cx="731520" cy="731520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/>
            <a:r>
              <a:rPr lang="en-US" sz="2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03</a:t>
            </a:r>
          </a:p>
        </p:txBody>
      </p:sp>
      <p:sp>
        <p:nvSpPr>
          <p:cNvPr id="38" name="Oval 17">
            <a:extLst>
              <a:ext uri="{FF2B5EF4-FFF2-40B4-BE49-F238E27FC236}">
                <a16:creationId xmlns:a16="http://schemas.microsoft.com/office/drawing/2014/main" id="{ACA539C7-7BCA-F047-829F-DA83F68C57A6}"/>
              </a:ext>
            </a:extLst>
          </p:cNvPr>
          <p:cNvSpPr/>
          <p:nvPr/>
        </p:nvSpPr>
        <p:spPr>
          <a:xfrm>
            <a:off x="4462465" y="5222116"/>
            <a:ext cx="731520" cy="731520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/>
            <a:r>
              <a:rPr lang="en-US" sz="2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05</a:t>
            </a:r>
          </a:p>
        </p:txBody>
      </p:sp>
      <p:sp>
        <p:nvSpPr>
          <p:cNvPr id="39" name="Oval 18">
            <a:extLst>
              <a:ext uri="{FF2B5EF4-FFF2-40B4-BE49-F238E27FC236}">
                <a16:creationId xmlns:a16="http://schemas.microsoft.com/office/drawing/2014/main" id="{1D533890-B911-CF47-98D4-FD7618E7482B}"/>
              </a:ext>
            </a:extLst>
          </p:cNvPr>
          <p:cNvSpPr/>
          <p:nvPr/>
        </p:nvSpPr>
        <p:spPr>
          <a:xfrm>
            <a:off x="6807959" y="5222116"/>
            <a:ext cx="731520" cy="731520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/>
            <a:r>
              <a:rPr lang="en-US" sz="2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04</a:t>
            </a:r>
          </a:p>
        </p:txBody>
      </p:sp>
      <p:sp>
        <p:nvSpPr>
          <p:cNvPr id="42" name="TextBox 20">
            <a:extLst>
              <a:ext uri="{FF2B5EF4-FFF2-40B4-BE49-F238E27FC236}">
                <a16:creationId xmlns:a16="http://schemas.microsoft.com/office/drawing/2014/main" id="{5513574E-6CC3-014A-B2E9-3D192C20732F}"/>
              </a:ext>
            </a:extLst>
          </p:cNvPr>
          <p:cNvSpPr txBox="1"/>
          <p:nvPr/>
        </p:nvSpPr>
        <p:spPr>
          <a:xfrm>
            <a:off x="489148" y="1166047"/>
            <a:ext cx="28243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spc="-150" dirty="0">
                <a:solidFill>
                  <a:srgbClr val="038C9F"/>
                </a:solidFill>
                <a:latin typeface="Helvetica Light"/>
                <a:cs typeface="Helvetica Light"/>
              </a:rPr>
              <a:t>Data Analysis </a:t>
            </a:r>
          </a:p>
        </p:txBody>
      </p:sp>
      <p:sp>
        <p:nvSpPr>
          <p:cNvPr id="43" name="TextBox 21">
            <a:extLst>
              <a:ext uri="{FF2B5EF4-FFF2-40B4-BE49-F238E27FC236}">
                <a16:creationId xmlns:a16="http://schemas.microsoft.com/office/drawing/2014/main" id="{D867D74E-7248-FB49-A80B-CFB0906EE845}"/>
              </a:ext>
            </a:extLst>
          </p:cNvPr>
          <p:cNvSpPr txBox="1"/>
          <p:nvPr/>
        </p:nvSpPr>
        <p:spPr>
          <a:xfrm>
            <a:off x="544789" y="1597197"/>
            <a:ext cx="2775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Explore the actual data from “CDMX </a:t>
            </a:r>
            <a:r>
              <a:rPr lang="en-US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Datos</a:t>
            </a: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 </a:t>
            </a:r>
            <a:r>
              <a:rPr lang="en-US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Libres</a:t>
            </a: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”, to find the main report crimes.</a:t>
            </a:r>
          </a:p>
        </p:txBody>
      </p:sp>
      <p:sp>
        <p:nvSpPr>
          <p:cNvPr id="44" name="TextBox 20">
            <a:extLst>
              <a:ext uri="{FF2B5EF4-FFF2-40B4-BE49-F238E27FC236}">
                <a16:creationId xmlns:a16="http://schemas.microsoft.com/office/drawing/2014/main" id="{7686DB84-2245-CB4F-9B85-F651768EC6D4}"/>
              </a:ext>
            </a:extLst>
          </p:cNvPr>
          <p:cNvSpPr txBox="1"/>
          <p:nvPr/>
        </p:nvSpPr>
        <p:spPr>
          <a:xfrm>
            <a:off x="9026910" y="1043155"/>
            <a:ext cx="28243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spc="-150" dirty="0">
                <a:solidFill>
                  <a:srgbClr val="038C9F"/>
                </a:solidFill>
                <a:latin typeface="Helvetica Light"/>
                <a:cs typeface="Helvetica Light"/>
              </a:rPr>
              <a:t>Recategorize</a:t>
            </a:r>
          </a:p>
        </p:txBody>
      </p:sp>
      <p:sp>
        <p:nvSpPr>
          <p:cNvPr id="45" name="TextBox 21">
            <a:extLst>
              <a:ext uri="{FF2B5EF4-FFF2-40B4-BE49-F238E27FC236}">
                <a16:creationId xmlns:a16="http://schemas.microsoft.com/office/drawing/2014/main" id="{7C5F3769-F6C8-494D-9448-9034E9F52B0E}"/>
              </a:ext>
            </a:extLst>
          </p:cNvPr>
          <p:cNvSpPr txBox="1"/>
          <p:nvPr/>
        </p:nvSpPr>
        <p:spPr>
          <a:xfrm>
            <a:off x="9082551" y="1474305"/>
            <a:ext cx="2775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Find new categories to classified crimes, to be able to build </a:t>
            </a:r>
            <a:r>
              <a:rPr lang="en-US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DataFrames</a:t>
            </a: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.</a:t>
            </a:r>
          </a:p>
        </p:txBody>
      </p:sp>
      <p:sp>
        <p:nvSpPr>
          <p:cNvPr id="46" name="TextBox 20">
            <a:extLst>
              <a:ext uri="{FF2B5EF4-FFF2-40B4-BE49-F238E27FC236}">
                <a16:creationId xmlns:a16="http://schemas.microsoft.com/office/drawing/2014/main" id="{AB4E714B-A389-094A-BFAD-4EF4CD7E1C68}"/>
              </a:ext>
            </a:extLst>
          </p:cNvPr>
          <p:cNvSpPr txBox="1"/>
          <p:nvPr/>
        </p:nvSpPr>
        <p:spPr>
          <a:xfrm>
            <a:off x="331507" y="3251805"/>
            <a:ext cx="28243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spc="-150" dirty="0">
                <a:solidFill>
                  <a:srgbClr val="038C9F"/>
                </a:solidFill>
                <a:latin typeface="Helvetica Light"/>
                <a:cs typeface="Helvetica Light"/>
              </a:rPr>
              <a:t>Plot Results</a:t>
            </a:r>
          </a:p>
        </p:txBody>
      </p:sp>
      <p:sp>
        <p:nvSpPr>
          <p:cNvPr id="47" name="TextBox 21">
            <a:extLst>
              <a:ext uri="{FF2B5EF4-FFF2-40B4-BE49-F238E27FC236}">
                <a16:creationId xmlns:a16="http://schemas.microsoft.com/office/drawing/2014/main" id="{EF262B2A-3078-1243-9249-4FC5D5278E6C}"/>
              </a:ext>
            </a:extLst>
          </p:cNvPr>
          <p:cNvSpPr txBox="1"/>
          <p:nvPr/>
        </p:nvSpPr>
        <p:spPr>
          <a:xfrm>
            <a:off x="387148" y="3682955"/>
            <a:ext cx="2775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Plot the main results with the new categories, districts and top 10 crime events. </a:t>
            </a:r>
          </a:p>
        </p:txBody>
      </p:sp>
      <p:sp>
        <p:nvSpPr>
          <p:cNvPr id="48" name="TextBox 20">
            <a:extLst>
              <a:ext uri="{FF2B5EF4-FFF2-40B4-BE49-F238E27FC236}">
                <a16:creationId xmlns:a16="http://schemas.microsoft.com/office/drawing/2014/main" id="{4D5FE8BA-2D83-4C4A-8F0B-CAD389463A11}"/>
              </a:ext>
            </a:extLst>
          </p:cNvPr>
          <p:cNvSpPr txBox="1"/>
          <p:nvPr/>
        </p:nvSpPr>
        <p:spPr>
          <a:xfrm>
            <a:off x="564575" y="5407395"/>
            <a:ext cx="28243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spc="-150" dirty="0">
                <a:solidFill>
                  <a:srgbClr val="038C9F"/>
                </a:solidFill>
                <a:latin typeface="Helvetica Light"/>
                <a:cs typeface="Helvetica Light"/>
              </a:rPr>
              <a:t>Program Structure</a:t>
            </a:r>
          </a:p>
        </p:txBody>
      </p:sp>
      <p:sp>
        <p:nvSpPr>
          <p:cNvPr id="49" name="TextBox 21">
            <a:extLst>
              <a:ext uri="{FF2B5EF4-FFF2-40B4-BE49-F238E27FC236}">
                <a16:creationId xmlns:a16="http://schemas.microsoft.com/office/drawing/2014/main" id="{0AF52A29-33F4-054D-81C9-A1D96431F5CC}"/>
              </a:ext>
            </a:extLst>
          </p:cNvPr>
          <p:cNvSpPr txBox="1"/>
          <p:nvPr/>
        </p:nvSpPr>
        <p:spPr>
          <a:xfrm>
            <a:off x="620216" y="5838545"/>
            <a:ext cx="2775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Structure a program that will give us a deep </a:t>
            </a:r>
            <a:r>
              <a:rPr lang="en-US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analyiis</a:t>
            </a: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 of crime behavior through districts.</a:t>
            </a:r>
          </a:p>
        </p:txBody>
      </p:sp>
      <p:sp>
        <p:nvSpPr>
          <p:cNvPr id="50" name="TextBox 20">
            <a:extLst>
              <a:ext uri="{FF2B5EF4-FFF2-40B4-BE49-F238E27FC236}">
                <a16:creationId xmlns:a16="http://schemas.microsoft.com/office/drawing/2014/main" id="{C90762A9-EF59-C348-A49C-7E24C9FDD769}"/>
              </a:ext>
            </a:extLst>
          </p:cNvPr>
          <p:cNvSpPr txBox="1"/>
          <p:nvPr/>
        </p:nvSpPr>
        <p:spPr>
          <a:xfrm>
            <a:off x="9070740" y="2820655"/>
            <a:ext cx="28243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spc="-150" dirty="0">
                <a:solidFill>
                  <a:srgbClr val="038C9F"/>
                </a:solidFill>
                <a:latin typeface="Helvetica Light"/>
                <a:cs typeface="Helvetica Light"/>
              </a:rPr>
              <a:t>Documentation Analysis</a:t>
            </a:r>
          </a:p>
        </p:txBody>
      </p:sp>
      <p:sp>
        <p:nvSpPr>
          <p:cNvPr id="51" name="TextBox 21">
            <a:extLst>
              <a:ext uri="{FF2B5EF4-FFF2-40B4-BE49-F238E27FC236}">
                <a16:creationId xmlns:a16="http://schemas.microsoft.com/office/drawing/2014/main" id="{463F8F99-E59D-6740-91DB-AA373FDCF1A9}"/>
              </a:ext>
            </a:extLst>
          </p:cNvPr>
          <p:cNvSpPr txBox="1"/>
          <p:nvPr/>
        </p:nvSpPr>
        <p:spPr>
          <a:xfrm>
            <a:off x="9126381" y="3251805"/>
            <a:ext cx="2775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Analysis documentation of the JSON </a:t>
            </a:r>
            <a:r>
              <a:rPr lang="en-US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Api</a:t>
            </a: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 and the CSV files of the database.</a:t>
            </a:r>
          </a:p>
        </p:txBody>
      </p:sp>
      <p:sp>
        <p:nvSpPr>
          <p:cNvPr id="52" name="TextBox 20">
            <a:extLst>
              <a:ext uri="{FF2B5EF4-FFF2-40B4-BE49-F238E27FC236}">
                <a16:creationId xmlns:a16="http://schemas.microsoft.com/office/drawing/2014/main" id="{C3403CA3-0B08-404E-9385-C8A2335D1012}"/>
              </a:ext>
            </a:extLst>
          </p:cNvPr>
          <p:cNvSpPr txBox="1"/>
          <p:nvPr/>
        </p:nvSpPr>
        <p:spPr>
          <a:xfrm>
            <a:off x="9150276" y="4836298"/>
            <a:ext cx="28243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spc="-150" dirty="0">
                <a:solidFill>
                  <a:srgbClr val="038C9F"/>
                </a:solidFill>
                <a:latin typeface="Helvetica Light"/>
                <a:cs typeface="Helvetica Light"/>
              </a:rPr>
              <a:t>Keywords</a:t>
            </a:r>
          </a:p>
        </p:txBody>
      </p:sp>
      <p:sp>
        <p:nvSpPr>
          <p:cNvPr id="53" name="TextBox 21">
            <a:extLst>
              <a:ext uri="{FF2B5EF4-FFF2-40B4-BE49-F238E27FC236}">
                <a16:creationId xmlns:a16="http://schemas.microsoft.com/office/drawing/2014/main" id="{EA9D87D0-F4F2-8B40-90DD-BB145C3BC147}"/>
              </a:ext>
            </a:extLst>
          </p:cNvPr>
          <p:cNvSpPr txBox="1"/>
          <p:nvPr/>
        </p:nvSpPr>
        <p:spPr>
          <a:xfrm>
            <a:off x="9205917" y="5267448"/>
            <a:ext cx="2775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Light"/>
                <a:cs typeface="Helvetica Light"/>
              </a:rPr>
              <a:t>Find the main keywords of Crime events and build dictionaries.</a:t>
            </a:r>
          </a:p>
        </p:txBody>
      </p:sp>
    </p:spTree>
    <p:extLst>
      <p:ext uri="{BB962C8B-B14F-4D97-AF65-F5344CB8AC3E}">
        <p14:creationId xmlns:p14="http://schemas.microsoft.com/office/powerpoint/2010/main" val="3605658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36960D0D-874C-5547-B5C7-C43768A4629F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C056C9-668C-5F47-8C22-C2127C3F633D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Crime Scene CDMX</a:t>
            </a:r>
            <a:endParaRPr kumimoji="0" lang="en-US" sz="1600" b="0" i="0" u="none" strike="noStrike" kern="1200" cap="small" spc="0" normalizeH="0" baseline="0" noProof="0" dirty="0">
              <a:ln>
                <a:noFill/>
              </a:ln>
              <a:solidFill>
                <a:srgbClr val="2F3A46"/>
              </a:solidFill>
              <a:effectLst/>
              <a:uLnTx/>
              <a:uFillTx/>
              <a:latin typeface="Open Sans" panose="020B0606030504020204" pitchFamily="34" charset="0"/>
            </a:endParaRPr>
          </a:p>
        </p:txBody>
      </p:sp>
      <p:graphicFrame>
        <p:nvGraphicFramePr>
          <p:cNvPr id="4" name="Chart 1">
            <a:extLst>
              <a:ext uri="{FF2B5EF4-FFF2-40B4-BE49-F238E27FC236}">
                <a16:creationId xmlns:a16="http://schemas.microsoft.com/office/drawing/2014/main" id="{D07653B6-FD80-1440-BBAC-BC028BA0E9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3578618"/>
              </p:ext>
            </p:extLst>
          </p:nvPr>
        </p:nvGraphicFramePr>
        <p:xfrm>
          <a:off x="1038225" y="2828925"/>
          <a:ext cx="10115550" cy="33094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5" name="Group 2">
            <a:extLst>
              <a:ext uri="{FF2B5EF4-FFF2-40B4-BE49-F238E27FC236}">
                <a16:creationId xmlns:a16="http://schemas.microsoft.com/office/drawing/2014/main" id="{107195DD-5B03-2446-8206-67CE25FF41E3}"/>
              </a:ext>
            </a:extLst>
          </p:cNvPr>
          <p:cNvGrpSpPr/>
          <p:nvPr/>
        </p:nvGrpSpPr>
        <p:grpSpPr>
          <a:xfrm>
            <a:off x="1928812" y="3595423"/>
            <a:ext cx="95250" cy="1776412"/>
            <a:chOff x="762000" y="2614613"/>
            <a:chExt cx="95250" cy="1776412"/>
          </a:xfrm>
        </p:grpSpPr>
        <p:sp>
          <p:nvSpPr>
            <p:cNvPr id="6" name="Oval 3">
              <a:extLst>
                <a:ext uri="{FF2B5EF4-FFF2-40B4-BE49-F238E27FC236}">
                  <a16:creationId xmlns:a16="http://schemas.microsoft.com/office/drawing/2014/main" id="{587F4CC1-3A9C-8E49-AEC6-B136AC977EEB}"/>
                </a:ext>
              </a:extLst>
            </p:cNvPr>
            <p:cNvSpPr/>
            <p:nvPr/>
          </p:nvSpPr>
          <p:spPr>
            <a:xfrm>
              <a:off x="762000" y="4295775"/>
              <a:ext cx="95250" cy="952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4">
              <a:extLst>
                <a:ext uri="{FF2B5EF4-FFF2-40B4-BE49-F238E27FC236}">
                  <a16:creationId xmlns:a16="http://schemas.microsoft.com/office/drawing/2014/main" id="{FD2BF587-65C9-EC4B-8590-F6D767B01912}"/>
                </a:ext>
              </a:extLst>
            </p:cNvPr>
            <p:cNvCxnSpPr>
              <a:stCxn id="6" idx="0"/>
            </p:cNvCxnSpPr>
            <p:nvPr/>
          </p:nvCxnSpPr>
          <p:spPr>
            <a:xfrm flipV="1">
              <a:off x="809625" y="2614613"/>
              <a:ext cx="0" cy="1681162"/>
            </a:xfrm>
            <a:prstGeom prst="line">
              <a:avLst/>
            </a:prstGeom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5">
            <a:extLst>
              <a:ext uri="{FF2B5EF4-FFF2-40B4-BE49-F238E27FC236}">
                <a16:creationId xmlns:a16="http://schemas.microsoft.com/office/drawing/2014/main" id="{E32EA91B-C954-B84E-BF8D-F1CB1944E90C}"/>
              </a:ext>
            </a:extLst>
          </p:cNvPr>
          <p:cNvGrpSpPr/>
          <p:nvPr/>
        </p:nvGrpSpPr>
        <p:grpSpPr>
          <a:xfrm>
            <a:off x="3573458" y="3066034"/>
            <a:ext cx="95250" cy="1776412"/>
            <a:chOff x="762000" y="2614613"/>
            <a:chExt cx="95250" cy="1776412"/>
          </a:xfrm>
        </p:grpSpPr>
        <p:sp>
          <p:nvSpPr>
            <p:cNvPr id="9" name="Oval 6">
              <a:extLst>
                <a:ext uri="{FF2B5EF4-FFF2-40B4-BE49-F238E27FC236}">
                  <a16:creationId xmlns:a16="http://schemas.microsoft.com/office/drawing/2014/main" id="{03C5C867-9809-A94E-B523-C875B8274791}"/>
                </a:ext>
              </a:extLst>
            </p:cNvPr>
            <p:cNvSpPr/>
            <p:nvPr/>
          </p:nvSpPr>
          <p:spPr>
            <a:xfrm>
              <a:off x="762000" y="4295775"/>
              <a:ext cx="95250" cy="952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7">
              <a:extLst>
                <a:ext uri="{FF2B5EF4-FFF2-40B4-BE49-F238E27FC236}">
                  <a16:creationId xmlns:a16="http://schemas.microsoft.com/office/drawing/2014/main" id="{A1D8FAF8-9844-6941-8188-3F6D1EB507B5}"/>
                </a:ext>
              </a:extLst>
            </p:cNvPr>
            <p:cNvCxnSpPr>
              <a:stCxn id="9" idx="0"/>
            </p:cNvCxnSpPr>
            <p:nvPr/>
          </p:nvCxnSpPr>
          <p:spPr>
            <a:xfrm flipV="1">
              <a:off x="809625" y="2614613"/>
              <a:ext cx="0" cy="1681162"/>
            </a:xfrm>
            <a:prstGeom prst="line">
              <a:avLst/>
            </a:prstGeom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8">
            <a:extLst>
              <a:ext uri="{FF2B5EF4-FFF2-40B4-BE49-F238E27FC236}">
                <a16:creationId xmlns:a16="http://schemas.microsoft.com/office/drawing/2014/main" id="{470C72D3-3BD6-7E43-8158-89B278654E62}"/>
              </a:ext>
            </a:extLst>
          </p:cNvPr>
          <p:cNvGrpSpPr/>
          <p:nvPr/>
        </p:nvGrpSpPr>
        <p:grpSpPr>
          <a:xfrm>
            <a:off x="6862750" y="1819011"/>
            <a:ext cx="95250" cy="1776412"/>
            <a:chOff x="762000" y="2614613"/>
            <a:chExt cx="95250" cy="1776412"/>
          </a:xfrm>
        </p:grpSpPr>
        <p:sp>
          <p:nvSpPr>
            <p:cNvPr id="12" name="Oval 9">
              <a:extLst>
                <a:ext uri="{FF2B5EF4-FFF2-40B4-BE49-F238E27FC236}">
                  <a16:creationId xmlns:a16="http://schemas.microsoft.com/office/drawing/2014/main" id="{7D8F7339-F52B-4D48-A573-09F1BBC6E95E}"/>
                </a:ext>
              </a:extLst>
            </p:cNvPr>
            <p:cNvSpPr/>
            <p:nvPr/>
          </p:nvSpPr>
          <p:spPr>
            <a:xfrm>
              <a:off x="762000" y="4295775"/>
              <a:ext cx="95250" cy="952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0">
              <a:extLst>
                <a:ext uri="{FF2B5EF4-FFF2-40B4-BE49-F238E27FC236}">
                  <a16:creationId xmlns:a16="http://schemas.microsoft.com/office/drawing/2014/main" id="{C44B2CA7-6579-AC40-9D23-371D14FA2F41}"/>
                </a:ext>
              </a:extLst>
            </p:cNvPr>
            <p:cNvCxnSpPr>
              <a:stCxn id="12" idx="0"/>
            </p:cNvCxnSpPr>
            <p:nvPr/>
          </p:nvCxnSpPr>
          <p:spPr>
            <a:xfrm flipV="1">
              <a:off x="809625" y="2614613"/>
              <a:ext cx="0" cy="1681162"/>
            </a:xfrm>
            <a:prstGeom prst="line">
              <a:avLst/>
            </a:prstGeom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1">
            <a:extLst>
              <a:ext uri="{FF2B5EF4-FFF2-40B4-BE49-F238E27FC236}">
                <a16:creationId xmlns:a16="http://schemas.microsoft.com/office/drawing/2014/main" id="{141817C7-2C54-6C44-A710-51C34B4D597A}"/>
              </a:ext>
            </a:extLst>
          </p:cNvPr>
          <p:cNvGrpSpPr/>
          <p:nvPr/>
        </p:nvGrpSpPr>
        <p:grpSpPr>
          <a:xfrm>
            <a:off x="5218104" y="3858990"/>
            <a:ext cx="95250" cy="1776412"/>
            <a:chOff x="762000" y="2614613"/>
            <a:chExt cx="95250" cy="1776412"/>
          </a:xfrm>
        </p:grpSpPr>
        <p:sp>
          <p:nvSpPr>
            <p:cNvPr id="15" name="Oval 12">
              <a:extLst>
                <a:ext uri="{FF2B5EF4-FFF2-40B4-BE49-F238E27FC236}">
                  <a16:creationId xmlns:a16="http://schemas.microsoft.com/office/drawing/2014/main" id="{93B69AA7-FFB4-A047-9089-682EDC16FFB7}"/>
                </a:ext>
              </a:extLst>
            </p:cNvPr>
            <p:cNvSpPr/>
            <p:nvPr/>
          </p:nvSpPr>
          <p:spPr>
            <a:xfrm>
              <a:off x="762000" y="4295775"/>
              <a:ext cx="95250" cy="952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3">
              <a:extLst>
                <a:ext uri="{FF2B5EF4-FFF2-40B4-BE49-F238E27FC236}">
                  <a16:creationId xmlns:a16="http://schemas.microsoft.com/office/drawing/2014/main" id="{021B91A9-8BDD-3B4E-9E5D-0D308FCD9666}"/>
                </a:ext>
              </a:extLst>
            </p:cNvPr>
            <p:cNvCxnSpPr>
              <a:stCxn id="15" idx="0"/>
            </p:cNvCxnSpPr>
            <p:nvPr/>
          </p:nvCxnSpPr>
          <p:spPr>
            <a:xfrm flipV="1">
              <a:off x="809625" y="2614613"/>
              <a:ext cx="0" cy="1681162"/>
            </a:xfrm>
            <a:prstGeom prst="line">
              <a:avLst/>
            </a:prstGeom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4">
            <a:extLst>
              <a:ext uri="{FF2B5EF4-FFF2-40B4-BE49-F238E27FC236}">
                <a16:creationId xmlns:a16="http://schemas.microsoft.com/office/drawing/2014/main" id="{B082BE36-11EF-C244-ABFA-BBF3D44ED4C2}"/>
              </a:ext>
            </a:extLst>
          </p:cNvPr>
          <p:cNvGrpSpPr/>
          <p:nvPr/>
        </p:nvGrpSpPr>
        <p:grpSpPr>
          <a:xfrm>
            <a:off x="8507396" y="2270822"/>
            <a:ext cx="95250" cy="1776412"/>
            <a:chOff x="762000" y="2614613"/>
            <a:chExt cx="95250" cy="1776412"/>
          </a:xfrm>
        </p:grpSpPr>
        <p:sp>
          <p:nvSpPr>
            <p:cNvPr id="18" name="Oval 15">
              <a:extLst>
                <a:ext uri="{FF2B5EF4-FFF2-40B4-BE49-F238E27FC236}">
                  <a16:creationId xmlns:a16="http://schemas.microsoft.com/office/drawing/2014/main" id="{8F03EB91-28C5-8A4D-B668-A7ADEBC626EC}"/>
                </a:ext>
              </a:extLst>
            </p:cNvPr>
            <p:cNvSpPr/>
            <p:nvPr/>
          </p:nvSpPr>
          <p:spPr>
            <a:xfrm>
              <a:off x="762000" y="4295775"/>
              <a:ext cx="95250" cy="952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6">
              <a:extLst>
                <a:ext uri="{FF2B5EF4-FFF2-40B4-BE49-F238E27FC236}">
                  <a16:creationId xmlns:a16="http://schemas.microsoft.com/office/drawing/2014/main" id="{9F51C4E5-D81B-0649-BC25-B0C14B6D5504}"/>
                </a:ext>
              </a:extLst>
            </p:cNvPr>
            <p:cNvCxnSpPr>
              <a:stCxn id="18" idx="0"/>
            </p:cNvCxnSpPr>
            <p:nvPr/>
          </p:nvCxnSpPr>
          <p:spPr>
            <a:xfrm flipV="1">
              <a:off x="809625" y="2614613"/>
              <a:ext cx="0" cy="1681162"/>
            </a:xfrm>
            <a:prstGeom prst="line">
              <a:avLst/>
            </a:prstGeom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7">
            <a:extLst>
              <a:ext uri="{FF2B5EF4-FFF2-40B4-BE49-F238E27FC236}">
                <a16:creationId xmlns:a16="http://schemas.microsoft.com/office/drawing/2014/main" id="{B366DA30-F90D-2E4F-BECF-D7A8B76AC56C}"/>
              </a:ext>
            </a:extLst>
          </p:cNvPr>
          <p:cNvGrpSpPr/>
          <p:nvPr/>
        </p:nvGrpSpPr>
        <p:grpSpPr>
          <a:xfrm>
            <a:off x="10152041" y="2828925"/>
            <a:ext cx="95250" cy="1776412"/>
            <a:chOff x="762000" y="2614613"/>
            <a:chExt cx="95250" cy="1776412"/>
          </a:xfrm>
        </p:grpSpPr>
        <p:sp>
          <p:nvSpPr>
            <p:cNvPr id="21" name="Oval 18">
              <a:extLst>
                <a:ext uri="{FF2B5EF4-FFF2-40B4-BE49-F238E27FC236}">
                  <a16:creationId xmlns:a16="http://schemas.microsoft.com/office/drawing/2014/main" id="{84F4EB4D-6C9A-984D-845B-ECFABFF6D0FC}"/>
                </a:ext>
              </a:extLst>
            </p:cNvPr>
            <p:cNvSpPr/>
            <p:nvPr/>
          </p:nvSpPr>
          <p:spPr>
            <a:xfrm>
              <a:off x="762000" y="4295775"/>
              <a:ext cx="95250" cy="952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19">
              <a:extLst>
                <a:ext uri="{FF2B5EF4-FFF2-40B4-BE49-F238E27FC236}">
                  <a16:creationId xmlns:a16="http://schemas.microsoft.com/office/drawing/2014/main" id="{CFF3955B-5FA1-894D-AAE7-0102E38CDAE2}"/>
                </a:ext>
              </a:extLst>
            </p:cNvPr>
            <p:cNvCxnSpPr>
              <a:stCxn id="21" idx="0"/>
            </p:cNvCxnSpPr>
            <p:nvPr/>
          </p:nvCxnSpPr>
          <p:spPr>
            <a:xfrm flipV="1">
              <a:off x="809625" y="2614613"/>
              <a:ext cx="0" cy="1681162"/>
            </a:xfrm>
            <a:prstGeom prst="line">
              <a:avLst/>
            </a:prstGeom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0">
            <a:extLst>
              <a:ext uri="{FF2B5EF4-FFF2-40B4-BE49-F238E27FC236}">
                <a16:creationId xmlns:a16="http://schemas.microsoft.com/office/drawing/2014/main" id="{4DA5D9D8-ACD2-DF43-A4BD-FD8B9D8757BD}"/>
              </a:ext>
            </a:extLst>
          </p:cNvPr>
          <p:cNvSpPr txBox="1"/>
          <p:nvPr/>
        </p:nvSpPr>
        <p:spPr>
          <a:xfrm>
            <a:off x="1199978" y="3130841"/>
            <a:ext cx="1552926" cy="3693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b="1" dirty="0" err="1">
                <a:solidFill>
                  <a:schemeClr val="tx1">
                    <a:lumMod val="50000"/>
                  </a:schemeClr>
                </a:solidFill>
              </a:rPr>
              <a:t>Vehicule</a:t>
            </a: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 Theft</a:t>
            </a:r>
          </a:p>
        </p:txBody>
      </p:sp>
      <p:sp>
        <p:nvSpPr>
          <p:cNvPr id="24" name="TextBox 21">
            <a:extLst>
              <a:ext uri="{FF2B5EF4-FFF2-40B4-BE49-F238E27FC236}">
                <a16:creationId xmlns:a16="http://schemas.microsoft.com/office/drawing/2014/main" id="{4848C94C-8EA5-654D-98B3-23AB699C5962}"/>
              </a:ext>
            </a:extLst>
          </p:cNvPr>
          <p:cNvSpPr txBox="1"/>
          <p:nvPr/>
        </p:nvSpPr>
        <p:spPr>
          <a:xfrm>
            <a:off x="2763708" y="2600604"/>
            <a:ext cx="1714765" cy="3693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Economic Crime</a:t>
            </a:r>
          </a:p>
        </p:txBody>
      </p:sp>
      <p:sp>
        <p:nvSpPr>
          <p:cNvPr id="25" name="TextBox 22">
            <a:extLst>
              <a:ext uri="{FF2B5EF4-FFF2-40B4-BE49-F238E27FC236}">
                <a16:creationId xmlns:a16="http://schemas.microsoft.com/office/drawing/2014/main" id="{B938197B-B547-994D-8D68-165D9682066D}"/>
              </a:ext>
            </a:extLst>
          </p:cNvPr>
          <p:cNvSpPr txBox="1"/>
          <p:nvPr/>
        </p:nvSpPr>
        <p:spPr>
          <a:xfrm>
            <a:off x="4415500" y="3401565"/>
            <a:ext cx="1700467" cy="3693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Passenger Theft</a:t>
            </a:r>
          </a:p>
        </p:txBody>
      </p:sp>
      <p:sp>
        <p:nvSpPr>
          <p:cNvPr id="26" name="TextBox 23">
            <a:extLst>
              <a:ext uri="{FF2B5EF4-FFF2-40B4-BE49-F238E27FC236}">
                <a16:creationId xmlns:a16="http://schemas.microsoft.com/office/drawing/2014/main" id="{4BC52661-93CC-3248-B9D3-83FEC03075B3}"/>
              </a:ext>
            </a:extLst>
          </p:cNvPr>
          <p:cNvSpPr txBox="1"/>
          <p:nvPr/>
        </p:nvSpPr>
        <p:spPr>
          <a:xfrm>
            <a:off x="6565603" y="1354429"/>
            <a:ext cx="689549" cy="3693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Theft</a:t>
            </a:r>
          </a:p>
        </p:txBody>
      </p:sp>
      <p:sp>
        <p:nvSpPr>
          <p:cNvPr id="27" name="TextBox 24">
            <a:extLst>
              <a:ext uri="{FF2B5EF4-FFF2-40B4-BE49-F238E27FC236}">
                <a16:creationId xmlns:a16="http://schemas.microsoft.com/office/drawing/2014/main" id="{DFE9B762-A6BB-3F4B-8BCB-BB1B4CD3B27F}"/>
              </a:ext>
            </a:extLst>
          </p:cNvPr>
          <p:cNvSpPr txBox="1"/>
          <p:nvPr/>
        </p:nvSpPr>
        <p:spPr>
          <a:xfrm>
            <a:off x="7798184" y="1807105"/>
            <a:ext cx="1513684" cy="3693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Family Crimes</a:t>
            </a:r>
          </a:p>
        </p:txBody>
      </p:sp>
      <p:sp>
        <p:nvSpPr>
          <p:cNvPr id="28" name="TextBox 24">
            <a:extLst>
              <a:ext uri="{FF2B5EF4-FFF2-40B4-BE49-F238E27FC236}">
                <a16:creationId xmlns:a16="http://schemas.microsoft.com/office/drawing/2014/main" id="{1B19891B-2508-454C-A313-9432FEF97834}"/>
              </a:ext>
            </a:extLst>
          </p:cNvPr>
          <p:cNvSpPr txBox="1"/>
          <p:nvPr/>
        </p:nvSpPr>
        <p:spPr>
          <a:xfrm>
            <a:off x="9454128" y="2415938"/>
            <a:ext cx="1586333" cy="3693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Passerby Theft</a:t>
            </a:r>
          </a:p>
        </p:txBody>
      </p:sp>
    </p:spTree>
    <p:extLst>
      <p:ext uri="{BB962C8B-B14F-4D97-AF65-F5344CB8AC3E}">
        <p14:creationId xmlns:p14="http://schemas.microsoft.com/office/powerpoint/2010/main" val="217122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AA76BDD8-7ED4-2246-8581-00B3B5F6E7BD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2BBDC-D065-DF47-BC4A-ECB9572816BE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Crime Rates From 2016-2019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8F37569-2FE8-0946-98B7-BDE6F13EA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" y="908720"/>
            <a:ext cx="11291887" cy="564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823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AA76BDD8-7ED4-2246-8581-00B3B5F6E7BD}"/>
              </a:ext>
            </a:extLst>
          </p:cNvPr>
          <p:cNvSpPr txBox="1">
            <a:spLocks/>
          </p:cNvSpPr>
          <p:nvPr/>
        </p:nvSpPr>
        <p:spPr>
          <a:xfrm>
            <a:off x="3887756" y="3078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2BBDC-D065-DF47-BC4A-ECB9572816BE}"/>
              </a:ext>
            </a:extLst>
          </p:cNvPr>
          <p:cNvSpPr txBox="1">
            <a:spLocks/>
          </p:cNvSpPr>
          <p:nvPr/>
        </p:nvSpPr>
        <p:spPr>
          <a:xfrm>
            <a:off x="3887756" y="620688"/>
            <a:ext cx="7694645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cap="small" baseline="0">
                <a:solidFill>
                  <a:srgbClr val="2F3A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354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53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709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5886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small" spc="0" normalizeH="0" baseline="0" noProof="0" dirty="0">
                <a:ln>
                  <a:noFill/>
                </a:ln>
                <a:solidFill>
                  <a:srgbClr val="2F3A46"/>
                </a:solidFill>
                <a:effectLst/>
                <a:uLnTx/>
                <a:uFillTx/>
                <a:latin typeface="Open Sans" panose="020B0606030504020204" pitchFamily="34" charset="0"/>
              </a:rPr>
              <a:t>Crime  Type Per Year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853DD2E-D274-E34B-A10B-59269DAEE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845"/>
            <a:ext cx="6215062" cy="310753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FF8E0FD-544B-C54C-94C4-6F83D3087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063" y="3608376"/>
            <a:ext cx="5976937" cy="298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472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Showeet theme">
  <a:themeElements>
    <a:clrScheme name="6">
      <a:dk1>
        <a:srgbClr val="95A5A6"/>
      </a:dk1>
      <a:lt1>
        <a:sysClr val="window" lastClr="FFFFFF"/>
      </a:lt1>
      <a:dk2>
        <a:srgbClr val="2C3E50"/>
      </a:dk2>
      <a:lt2>
        <a:srgbClr val="F2F2F2"/>
      </a:lt2>
      <a:accent1>
        <a:srgbClr val="2980B9"/>
      </a:accent1>
      <a:accent2>
        <a:srgbClr val="16A085"/>
      </a:accent2>
      <a:accent3>
        <a:srgbClr val="9BBB59"/>
      </a:accent3>
      <a:accent4>
        <a:srgbClr val="F39C12"/>
      </a:accent4>
      <a:accent5>
        <a:srgbClr val="C0392B"/>
      </a:accent5>
      <a:accent6>
        <a:srgbClr val="4B2C5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1627</TotalTime>
  <Words>484</Words>
  <Application>Microsoft Macintosh PowerPoint</Application>
  <PresentationFormat>Panorámica</PresentationFormat>
  <Paragraphs>118</Paragraphs>
  <Slides>16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16</vt:i4>
      </vt:variant>
    </vt:vector>
  </HeadingPairs>
  <TitlesOfParts>
    <vt:vector size="26" baseType="lpstr">
      <vt:lpstr>Arial</vt:lpstr>
      <vt:lpstr>Calibri</vt:lpstr>
      <vt:lpstr>Calibri Light</vt:lpstr>
      <vt:lpstr>GeosansLight</vt:lpstr>
      <vt:lpstr>Gill Sans</vt:lpstr>
      <vt:lpstr>Helvetica Light</vt:lpstr>
      <vt:lpstr>Open Sans</vt:lpstr>
      <vt:lpstr>Slack-Lato</vt:lpstr>
      <vt:lpstr>Tema de Office</vt:lpstr>
      <vt:lpstr>1_Showeet theme</vt:lpstr>
      <vt:lpstr>Crime Scene CDMX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Crime Scene CDMX</dc:title>
  <dc:creator>Armando Vera</dc:creator>
  <cp:lastModifiedBy>Armando Vera</cp:lastModifiedBy>
  <cp:revision>19</cp:revision>
  <dcterms:created xsi:type="dcterms:W3CDTF">2019-10-15T17:42:24Z</dcterms:created>
  <dcterms:modified xsi:type="dcterms:W3CDTF">2019-10-17T02:23:50Z</dcterms:modified>
</cp:coreProperties>
</file>

<file path=docProps/thumbnail.jpeg>
</file>